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29"/>
  </p:notesMasterIdLst>
  <p:sldIdLst>
    <p:sldId id="269" r:id="rId2"/>
    <p:sldId id="284" r:id="rId3"/>
    <p:sldId id="296" r:id="rId4"/>
    <p:sldId id="311" r:id="rId5"/>
    <p:sldId id="256" r:id="rId6"/>
    <p:sldId id="312" r:id="rId7"/>
    <p:sldId id="313" r:id="rId8"/>
    <p:sldId id="314" r:id="rId9"/>
    <p:sldId id="315" r:id="rId10"/>
    <p:sldId id="286" r:id="rId11"/>
    <p:sldId id="309" r:id="rId12"/>
    <p:sldId id="266" r:id="rId13"/>
    <p:sldId id="267" r:id="rId14"/>
    <p:sldId id="268" r:id="rId15"/>
    <p:sldId id="306" r:id="rId16"/>
    <p:sldId id="264" r:id="rId17"/>
    <p:sldId id="310" r:id="rId18"/>
    <p:sldId id="257" r:id="rId19"/>
    <p:sldId id="307" r:id="rId20"/>
    <p:sldId id="308" r:id="rId21"/>
    <p:sldId id="258" r:id="rId22"/>
    <p:sldId id="287" r:id="rId23"/>
    <p:sldId id="288" r:id="rId24"/>
    <p:sldId id="290" r:id="rId25"/>
    <p:sldId id="289" r:id="rId26"/>
    <p:sldId id="299" r:id="rId27"/>
    <p:sldId id="300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61" autoAdjust="0"/>
    <p:restoredTop sz="91141" autoAdjust="0"/>
  </p:normalViewPr>
  <p:slideViewPr>
    <p:cSldViewPr snapToGrid="0">
      <p:cViewPr>
        <p:scale>
          <a:sx n="82" d="100"/>
          <a:sy n="82" d="100"/>
        </p:scale>
        <p:origin x="97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4FDF9B-DB83-4BE3-805A-EC626B21968E}" type="doc">
      <dgm:prSet loTypeId="urn:microsoft.com/office/officeart/2005/8/layout/process1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BC9F73-A985-47B7-A720-6E4753512832}">
      <dgm:prSet phldrT="[Text]"/>
      <dgm:spPr/>
      <dgm:t>
        <a:bodyPr/>
        <a:lstStyle/>
        <a:p>
          <a:r>
            <a:rPr lang="en-US" dirty="0"/>
            <a:t>Retrieve SNAP data from U.S. Department of Agriculture website</a:t>
          </a:r>
        </a:p>
      </dgm:t>
    </dgm:pt>
    <dgm:pt modelId="{46925E18-B7F6-4C58-A81E-08C74D32D4EA}" type="parTrans" cxnId="{0A8CABEF-D5BB-4994-9B77-75186E3B536C}">
      <dgm:prSet/>
      <dgm:spPr/>
      <dgm:t>
        <a:bodyPr/>
        <a:lstStyle/>
        <a:p>
          <a:endParaRPr lang="en-US"/>
        </a:p>
      </dgm:t>
    </dgm:pt>
    <dgm:pt modelId="{8F22567A-9C7B-4557-B031-548659DA8E70}" type="sibTrans" cxnId="{0A8CABEF-D5BB-4994-9B77-75186E3B536C}">
      <dgm:prSet/>
      <dgm:spPr/>
      <dgm:t>
        <a:bodyPr/>
        <a:lstStyle/>
        <a:p>
          <a:endParaRPr lang="en-US"/>
        </a:p>
      </dgm:t>
    </dgm:pt>
    <dgm:pt modelId="{DDDAC72D-DF5D-4D69-926D-4720AD501E63}">
      <dgm:prSet phldrT="[Text]"/>
      <dgm:spPr/>
      <dgm:t>
        <a:bodyPr/>
        <a:lstStyle/>
        <a:p>
          <a:r>
            <a:rPr lang="en-US" dirty="0"/>
            <a:t>Data Cleaning</a:t>
          </a:r>
        </a:p>
      </dgm:t>
    </dgm:pt>
    <dgm:pt modelId="{EE21606E-98C4-4E86-B9E6-8B6A4017E080}" type="parTrans" cxnId="{DC0962B7-2EFB-4160-8101-B0EEBDE011DB}">
      <dgm:prSet/>
      <dgm:spPr/>
      <dgm:t>
        <a:bodyPr/>
        <a:lstStyle/>
        <a:p>
          <a:endParaRPr lang="en-US"/>
        </a:p>
      </dgm:t>
    </dgm:pt>
    <dgm:pt modelId="{D3C9E1B6-626B-41A2-96A6-4949179B3849}" type="sibTrans" cxnId="{DC0962B7-2EFB-4160-8101-B0EEBDE011DB}">
      <dgm:prSet/>
      <dgm:spPr/>
      <dgm:t>
        <a:bodyPr/>
        <a:lstStyle/>
        <a:p>
          <a:endParaRPr lang="en-US"/>
        </a:p>
      </dgm:t>
    </dgm:pt>
    <dgm:pt modelId="{58CF34D9-D263-4C70-B6CC-2C04A76F3864}">
      <dgm:prSet phldrT="[Text]"/>
      <dgm:spPr/>
      <dgm:t>
        <a:bodyPr/>
        <a:lstStyle/>
        <a:p>
          <a:r>
            <a:rPr lang="en-US" dirty="0"/>
            <a:t>Machine Learning Modeling</a:t>
          </a:r>
        </a:p>
      </dgm:t>
    </dgm:pt>
    <dgm:pt modelId="{42DB83FC-D5C9-4F03-BA73-7A09FC21DE47}" type="parTrans" cxnId="{38F1D979-1204-4FE5-BC72-7D0715D9A847}">
      <dgm:prSet/>
      <dgm:spPr/>
      <dgm:t>
        <a:bodyPr/>
        <a:lstStyle/>
        <a:p>
          <a:endParaRPr lang="en-US"/>
        </a:p>
      </dgm:t>
    </dgm:pt>
    <dgm:pt modelId="{1ABE37EC-46A9-4D71-87EC-941D71C10099}" type="sibTrans" cxnId="{38F1D979-1204-4FE5-BC72-7D0715D9A847}">
      <dgm:prSet/>
      <dgm:spPr/>
      <dgm:t>
        <a:bodyPr/>
        <a:lstStyle/>
        <a:p>
          <a:endParaRPr lang="en-US"/>
        </a:p>
      </dgm:t>
    </dgm:pt>
    <dgm:pt modelId="{9937C5C6-C1F2-4820-9940-76D3F12A8472}">
      <dgm:prSet phldrT="[Text]"/>
      <dgm:spPr/>
      <dgm:t>
        <a:bodyPr/>
        <a:lstStyle/>
        <a:p>
          <a:r>
            <a:rPr lang="en-US" dirty="0"/>
            <a:t>Exploratory Data Analysis</a:t>
          </a:r>
        </a:p>
      </dgm:t>
    </dgm:pt>
    <dgm:pt modelId="{59D01064-909A-4B4F-BF8E-9D0CE06CD9CA}" type="parTrans" cxnId="{096D3848-5EE9-40B0-B2EB-47BD463AED8A}">
      <dgm:prSet/>
      <dgm:spPr/>
      <dgm:t>
        <a:bodyPr/>
        <a:lstStyle/>
        <a:p>
          <a:endParaRPr lang="en-US"/>
        </a:p>
      </dgm:t>
    </dgm:pt>
    <dgm:pt modelId="{B5266CCC-BC6A-4FD6-A3E8-F6D88301E301}" type="sibTrans" cxnId="{096D3848-5EE9-40B0-B2EB-47BD463AED8A}">
      <dgm:prSet/>
      <dgm:spPr/>
      <dgm:t>
        <a:bodyPr/>
        <a:lstStyle/>
        <a:p>
          <a:endParaRPr lang="en-US"/>
        </a:p>
      </dgm:t>
    </dgm:pt>
    <dgm:pt modelId="{9587464C-D2A1-4900-9C43-8ABAA0693763}" type="pres">
      <dgm:prSet presAssocID="{764FDF9B-DB83-4BE3-805A-EC626B21968E}" presName="Name0" presStyleCnt="0">
        <dgm:presLayoutVars>
          <dgm:dir/>
          <dgm:resizeHandles val="exact"/>
        </dgm:presLayoutVars>
      </dgm:prSet>
      <dgm:spPr/>
    </dgm:pt>
    <dgm:pt modelId="{390FDC59-9D98-4347-BDDA-A0FE5933A13F}" type="pres">
      <dgm:prSet presAssocID="{6FBC9F73-A985-47B7-A720-6E4753512832}" presName="node" presStyleLbl="node1" presStyleIdx="0" presStyleCnt="4">
        <dgm:presLayoutVars>
          <dgm:bulletEnabled val="1"/>
        </dgm:presLayoutVars>
      </dgm:prSet>
      <dgm:spPr/>
    </dgm:pt>
    <dgm:pt modelId="{8AAC51EC-D82F-426C-AA90-914C865E79A0}" type="pres">
      <dgm:prSet presAssocID="{8F22567A-9C7B-4557-B031-548659DA8E70}" presName="sibTrans" presStyleLbl="sibTrans2D1" presStyleIdx="0" presStyleCnt="3"/>
      <dgm:spPr/>
    </dgm:pt>
    <dgm:pt modelId="{45229270-51F6-4691-8D07-1BAE0988245A}" type="pres">
      <dgm:prSet presAssocID="{8F22567A-9C7B-4557-B031-548659DA8E70}" presName="connectorText" presStyleLbl="sibTrans2D1" presStyleIdx="0" presStyleCnt="3"/>
      <dgm:spPr/>
    </dgm:pt>
    <dgm:pt modelId="{BA81BD9C-32F7-4965-8EE1-1565C9E60876}" type="pres">
      <dgm:prSet presAssocID="{DDDAC72D-DF5D-4D69-926D-4720AD501E63}" presName="node" presStyleLbl="node1" presStyleIdx="1" presStyleCnt="4">
        <dgm:presLayoutVars>
          <dgm:bulletEnabled val="1"/>
        </dgm:presLayoutVars>
      </dgm:prSet>
      <dgm:spPr/>
    </dgm:pt>
    <dgm:pt modelId="{735185F8-B22F-44F5-9517-9C109127FA0A}" type="pres">
      <dgm:prSet presAssocID="{D3C9E1B6-626B-41A2-96A6-4949179B3849}" presName="sibTrans" presStyleLbl="sibTrans2D1" presStyleIdx="1" presStyleCnt="3"/>
      <dgm:spPr/>
    </dgm:pt>
    <dgm:pt modelId="{3079B9D5-9378-4769-803C-6342082FDC27}" type="pres">
      <dgm:prSet presAssocID="{D3C9E1B6-626B-41A2-96A6-4949179B3849}" presName="connectorText" presStyleLbl="sibTrans2D1" presStyleIdx="1" presStyleCnt="3"/>
      <dgm:spPr/>
    </dgm:pt>
    <dgm:pt modelId="{2C87A6FA-361B-4F3E-B0DF-E0047B714B24}" type="pres">
      <dgm:prSet presAssocID="{9937C5C6-C1F2-4820-9940-76D3F12A8472}" presName="node" presStyleLbl="node1" presStyleIdx="2" presStyleCnt="4">
        <dgm:presLayoutVars>
          <dgm:bulletEnabled val="1"/>
        </dgm:presLayoutVars>
      </dgm:prSet>
      <dgm:spPr/>
    </dgm:pt>
    <dgm:pt modelId="{E7157298-749F-420D-8D96-BE6D997D70B6}" type="pres">
      <dgm:prSet presAssocID="{B5266CCC-BC6A-4FD6-A3E8-F6D88301E301}" presName="sibTrans" presStyleLbl="sibTrans2D1" presStyleIdx="2" presStyleCnt="3"/>
      <dgm:spPr/>
    </dgm:pt>
    <dgm:pt modelId="{6EC1C4BB-2232-40E0-ADCF-F4EF682DC7A6}" type="pres">
      <dgm:prSet presAssocID="{B5266CCC-BC6A-4FD6-A3E8-F6D88301E301}" presName="connectorText" presStyleLbl="sibTrans2D1" presStyleIdx="2" presStyleCnt="3"/>
      <dgm:spPr/>
    </dgm:pt>
    <dgm:pt modelId="{5CDD8EA0-7D7C-4B61-B9A1-046D689F7FFE}" type="pres">
      <dgm:prSet presAssocID="{58CF34D9-D263-4C70-B6CC-2C04A76F3864}" presName="node" presStyleLbl="node1" presStyleIdx="3" presStyleCnt="4">
        <dgm:presLayoutVars>
          <dgm:bulletEnabled val="1"/>
        </dgm:presLayoutVars>
      </dgm:prSet>
      <dgm:spPr/>
    </dgm:pt>
  </dgm:ptLst>
  <dgm:cxnLst>
    <dgm:cxn modelId="{3F89C811-2111-4E7A-9FCA-872DD85BF316}" type="presOf" srcId="{9937C5C6-C1F2-4820-9940-76D3F12A8472}" destId="{2C87A6FA-361B-4F3E-B0DF-E0047B714B24}" srcOrd="0" destOrd="0" presId="urn:microsoft.com/office/officeart/2005/8/layout/process1"/>
    <dgm:cxn modelId="{A336342B-EC4B-4E67-B51D-DBEA9FDAD73C}" type="presOf" srcId="{58CF34D9-D263-4C70-B6CC-2C04A76F3864}" destId="{5CDD8EA0-7D7C-4B61-B9A1-046D689F7FFE}" srcOrd="0" destOrd="0" presId="urn:microsoft.com/office/officeart/2005/8/layout/process1"/>
    <dgm:cxn modelId="{75F9F842-D2A4-4610-AC28-DECDA34ACB81}" type="presOf" srcId="{8F22567A-9C7B-4557-B031-548659DA8E70}" destId="{45229270-51F6-4691-8D07-1BAE0988245A}" srcOrd="1" destOrd="0" presId="urn:microsoft.com/office/officeart/2005/8/layout/process1"/>
    <dgm:cxn modelId="{096D3848-5EE9-40B0-B2EB-47BD463AED8A}" srcId="{764FDF9B-DB83-4BE3-805A-EC626B21968E}" destId="{9937C5C6-C1F2-4820-9940-76D3F12A8472}" srcOrd="2" destOrd="0" parTransId="{59D01064-909A-4B4F-BF8E-9D0CE06CD9CA}" sibTransId="{B5266CCC-BC6A-4FD6-A3E8-F6D88301E301}"/>
    <dgm:cxn modelId="{38F1D979-1204-4FE5-BC72-7D0715D9A847}" srcId="{764FDF9B-DB83-4BE3-805A-EC626B21968E}" destId="{58CF34D9-D263-4C70-B6CC-2C04A76F3864}" srcOrd="3" destOrd="0" parTransId="{42DB83FC-D5C9-4F03-BA73-7A09FC21DE47}" sibTransId="{1ABE37EC-46A9-4D71-87EC-941D71C10099}"/>
    <dgm:cxn modelId="{5C96F98A-754C-4E80-B1EE-BBBA00C5DF0A}" type="presOf" srcId="{8F22567A-9C7B-4557-B031-548659DA8E70}" destId="{8AAC51EC-D82F-426C-AA90-914C865E79A0}" srcOrd="0" destOrd="0" presId="urn:microsoft.com/office/officeart/2005/8/layout/process1"/>
    <dgm:cxn modelId="{D6B20E96-6848-4853-8DD7-654844EF75D4}" type="presOf" srcId="{B5266CCC-BC6A-4FD6-A3E8-F6D88301E301}" destId="{6EC1C4BB-2232-40E0-ADCF-F4EF682DC7A6}" srcOrd="1" destOrd="0" presId="urn:microsoft.com/office/officeart/2005/8/layout/process1"/>
    <dgm:cxn modelId="{68CA8396-0B01-4511-9F73-BD3E02932015}" type="presOf" srcId="{D3C9E1B6-626B-41A2-96A6-4949179B3849}" destId="{735185F8-B22F-44F5-9517-9C109127FA0A}" srcOrd="0" destOrd="0" presId="urn:microsoft.com/office/officeart/2005/8/layout/process1"/>
    <dgm:cxn modelId="{86A1EAA6-E128-4D4D-8504-B183DD2914BF}" type="presOf" srcId="{6FBC9F73-A985-47B7-A720-6E4753512832}" destId="{390FDC59-9D98-4347-BDDA-A0FE5933A13F}" srcOrd="0" destOrd="0" presId="urn:microsoft.com/office/officeart/2005/8/layout/process1"/>
    <dgm:cxn modelId="{7B7CEDB2-55C1-41D1-A0E4-E0FE86229A17}" type="presOf" srcId="{DDDAC72D-DF5D-4D69-926D-4720AD501E63}" destId="{BA81BD9C-32F7-4965-8EE1-1565C9E60876}" srcOrd="0" destOrd="0" presId="urn:microsoft.com/office/officeart/2005/8/layout/process1"/>
    <dgm:cxn modelId="{DC0962B7-2EFB-4160-8101-B0EEBDE011DB}" srcId="{764FDF9B-DB83-4BE3-805A-EC626B21968E}" destId="{DDDAC72D-DF5D-4D69-926D-4720AD501E63}" srcOrd="1" destOrd="0" parTransId="{EE21606E-98C4-4E86-B9E6-8B6A4017E080}" sibTransId="{D3C9E1B6-626B-41A2-96A6-4949179B3849}"/>
    <dgm:cxn modelId="{3F800FD8-F7F2-4848-A344-2B5F180573D1}" type="presOf" srcId="{764FDF9B-DB83-4BE3-805A-EC626B21968E}" destId="{9587464C-D2A1-4900-9C43-8ABAA0693763}" srcOrd="0" destOrd="0" presId="urn:microsoft.com/office/officeart/2005/8/layout/process1"/>
    <dgm:cxn modelId="{0A8CABEF-D5BB-4994-9B77-75186E3B536C}" srcId="{764FDF9B-DB83-4BE3-805A-EC626B21968E}" destId="{6FBC9F73-A985-47B7-A720-6E4753512832}" srcOrd="0" destOrd="0" parTransId="{46925E18-B7F6-4C58-A81E-08C74D32D4EA}" sibTransId="{8F22567A-9C7B-4557-B031-548659DA8E70}"/>
    <dgm:cxn modelId="{E95D13F7-37EB-46A9-B635-05BBB00F7CB5}" type="presOf" srcId="{B5266CCC-BC6A-4FD6-A3E8-F6D88301E301}" destId="{E7157298-749F-420D-8D96-BE6D997D70B6}" srcOrd="0" destOrd="0" presId="urn:microsoft.com/office/officeart/2005/8/layout/process1"/>
    <dgm:cxn modelId="{D6F3EAFF-FC65-41D6-A7A0-EB0214B836E0}" type="presOf" srcId="{D3C9E1B6-626B-41A2-96A6-4949179B3849}" destId="{3079B9D5-9378-4769-803C-6342082FDC27}" srcOrd="1" destOrd="0" presId="urn:microsoft.com/office/officeart/2005/8/layout/process1"/>
    <dgm:cxn modelId="{04DA74B8-9B00-467C-B385-A22BE1BE1265}" type="presParOf" srcId="{9587464C-D2A1-4900-9C43-8ABAA0693763}" destId="{390FDC59-9D98-4347-BDDA-A0FE5933A13F}" srcOrd="0" destOrd="0" presId="urn:microsoft.com/office/officeart/2005/8/layout/process1"/>
    <dgm:cxn modelId="{EEA671CE-8F98-4E8F-828A-11CC06ED5EE6}" type="presParOf" srcId="{9587464C-D2A1-4900-9C43-8ABAA0693763}" destId="{8AAC51EC-D82F-426C-AA90-914C865E79A0}" srcOrd="1" destOrd="0" presId="urn:microsoft.com/office/officeart/2005/8/layout/process1"/>
    <dgm:cxn modelId="{57F203BF-29D7-4C2D-9F4E-DE56D31E1832}" type="presParOf" srcId="{8AAC51EC-D82F-426C-AA90-914C865E79A0}" destId="{45229270-51F6-4691-8D07-1BAE0988245A}" srcOrd="0" destOrd="0" presId="urn:microsoft.com/office/officeart/2005/8/layout/process1"/>
    <dgm:cxn modelId="{E5F13B1E-1163-416A-A1E6-E50130A7AAD8}" type="presParOf" srcId="{9587464C-D2A1-4900-9C43-8ABAA0693763}" destId="{BA81BD9C-32F7-4965-8EE1-1565C9E60876}" srcOrd="2" destOrd="0" presId="urn:microsoft.com/office/officeart/2005/8/layout/process1"/>
    <dgm:cxn modelId="{A656CA37-4D7E-4AED-98EC-A5123E1901C0}" type="presParOf" srcId="{9587464C-D2A1-4900-9C43-8ABAA0693763}" destId="{735185F8-B22F-44F5-9517-9C109127FA0A}" srcOrd="3" destOrd="0" presId="urn:microsoft.com/office/officeart/2005/8/layout/process1"/>
    <dgm:cxn modelId="{2BCDFF7B-83C4-4197-9F9C-EAB2CFB2984B}" type="presParOf" srcId="{735185F8-B22F-44F5-9517-9C109127FA0A}" destId="{3079B9D5-9378-4769-803C-6342082FDC27}" srcOrd="0" destOrd="0" presId="urn:microsoft.com/office/officeart/2005/8/layout/process1"/>
    <dgm:cxn modelId="{2B869C56-C92F-4855-BD46-FEB71AC197AA}" type="presParOf" srcId="{9587464C-D2A1-4900-9C43-8ABAA0693763}" destId="{2C87A6FA-361B-4F3E-B0DF-E0047B714B24}" srcOrd="4" destOrd="0" presId="urn:microsoft.com/office/officeart/2005/8/layout/process1"/>
    <dgm:cxn modelId="{4BC6B16F-F6EB-4E3D-B6AB-1AFC05CE5936}" type="presParOf" srcId="{9587464C-D2A1-4900-9C43-8ABAA0693763}" destId="{E7157298-749F-420D-8D96-BE6D997D70B6}" srcOrd="5" destOrd="0" presId="urn:microsoft.com/office/officeart/2005/8/layout/process1"/>
    <dgm:cxn modelId="{D9943F18-241D-43BD-A51A-95F59AC95441}" type="presParOf" srcId="{E7157298-749F-420D-8D96-BE6D997D70B6}" destId="{6EC1C4BB-2232-40E0-ADCF-F4EF682DC7A6}" srcOrd="0" destOrd="0" presId="urn:microsoft.com/office/officeart/2005/8/layout/process1"/>
    <dgm:cxn modelId="{E91622BF-0952-44A0-9FBF-00B7F95EBB6B}" type="presParOf" srcId="{9587464C-D2A1-4900-9C43-8ABAA0693763}" destId="{5CDD8EA0-7D7C-4B61-B9A1-046D689F7FFE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A1A192E-AA39-44DA-8879-9D6E3C834E94}" type="doc">
      <dgm:prSet loTypeId="urn:diagrams.loki3.com/VaryingWidthList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D24CE4-729E-4EB8-9FCD-2878DD5FAE8D}">
      <dgm:prSet phldrT="[Text]" custT="1"/>
      <dgm:spPr/>
      <dgm:t>
        <a:bodyPr/>
        <a:lstStyle/>
        <a:p>
          <a:r>
            <a:rPr lang="en-US" sz="2000" dirty="0"/>
            <a:t>Histograms</a:t>
          </a:r>
        </a:p>
      </dgm:t>
    </dgm:pt>
    <dgm:pt modelId="{715C9B11-9E80-4C19-AE4E-4B2D34BB4710}" type="parTrans" cxnId="{50EA2EDE-B75C-46BB-B0E2-AEF8FA51B8D2}">
      <dgm:prSet/>
      <dgm:spPr/>
      <dgm:t>
        <a:bodyPr/>
        <a:lstStyle/>
        <a:p>
          <a:endParaRPr lang="en-US"/>
        </a:p>
      </dgm:t>
    </dgm:pt>
    <dgm:pt modelId="{12D78214-E52B-4E63-AF58-941CAB6A1304}" type="sibTrans" cxnId="{50EA2EDE-B75C-46BB-B0E2-AEF8FA51B8D2}">
      <dgm:prSet/>
      <dgm:spPr/>
      <dgm:t>
        <a:bodyPr/>
        <a:lstStyle/>
        <a:p>
          <a:endParaRPr lang="en-US"/>
        </a:p>
      </dgm:t>
    </dgm:pt>
    <dgm:pt modelId="{3CABE32B-5B0B-4274-B8F4-A76ADB18584F}">
      <dgm:prSet phldrT="[Text]" custT="1"/>
      <dgm:spPr/>
      <dgm:t>
        <a:bodyPr/>
        <a:lstStyle/>
        <a:p>
          <a:r>
            <a:rPr lang="en-US" sz="2000" i="0" dirty="0"/>
            <a:t>Correlation matrix</a:t>
          </a:r>
        </a:p>
      </dgm:t>
    </dgm:pt>
    <dgm:pt modelId="{4BF01641-4F99-4654-AF56-FBC6A55B8FCF}" type="parTrans" cxnId="{E93F9103-218F-4D9F-962F-FCAF35B2CC09}">
      <dgm:prSet/>
      <dgm:spPr/>
      <dgm:t>
        <a:bodyPr/>
        <a:lstStyle/>
        <a:p>
          <a:endParaRPr lang="en-US"/>
        </a:p>
      </dgm:t>
    </dgm:pt>
    <dgm:pt modelId="{7C39B3C9-06B8-4733-8DCA-FBA47D057527}" type="sibTrans" cxnId="{E93F9103-218F-4D9F-962F-FCAF35B2CC09}">
      <dgm:prSet/>
      <dgm:spPr/>
      <dgm:t>
        <a:bodyPr/>
        <a:lstStyle/>
        <a:p>
          <a:endParaRPr lang="en-US"/>
        </a:p>
      </dgm:t>
    </dgm:pt>
    <dgm:pt modelId="{148FC230-CD39-4129-984F-2D56694B5179}">
      <dgm:prSet phldrT="[Text]" custT="1"/>
      <dgm:spPr/>
      <dgm:t>
        <a:bodyPr/>
        <a:lstStyle/>
        <a:p>
          <a:r>
            <a:rPr lang="en-US" sz="2000" dirty="0"/>
            <a:t>Correlation heatmap</a:t>
          </a:r>
        </a:p>
      </dgm:t>
    </dgm:pt>
    <dgm:pt modelId="{059BFE0E-5F06-4263-B400-7265C165BC39}" type="parTrans" cxnId="{37E09723-FAB4-4D7D-BE33-29DBA52B10D8}">
      <dgm:prSet/>
      <dgm:spPr/>
      <dgm:t>
        <a:bodyPr/>
        <a:lstStyle/>
        <a:p>
          <a:endParaRPr lang="en-US"/>
        </a:p>
      </dgm:t>
    </dgm:pt>
    <dgm:pt modelId="{EE953B30-3F4E-42BA-BFC3-B5937008FC6C}" type="sibTrans" cxnId="{37E09723-FAB4-4D7D-BE33-29DBA52B10D8}">
      <dgm:prSet/>
      <dgm:spPr/>
      <dgm:t>
        <a:bodyPr/>
        <a:lstStyle/>
        <a:p>
          <a:endParaRPr lang="en-US"/>
        </a:p>
      </dgm:t>
    </dgm:pt>
    <dgm:pt modelId="{D8774E03-42B0-47A5-B3B0-7C1A9A58C55A}">
      <dgm:prSet phldrT="[Text]" custT="1"/>
      <dgm:spPr/>
      <dgm:t>
        <a:bodyPr/>
        <a:lstStyle/>
        <a:p>
          <a:r>
            <a:rPr lang="en-US" sz="2000" dirty="0"/>
            <a:t>Boxplot</a:t>
          </a:r>
        </a:p>
      </dgm:t>
    </dgm:pt>
    <dgm:pt modelId="{27AE4FE9-05E1-4645-B564-79C47A8BE075}" type="parTrans" cxnId="{6C865991-0C28-49BD-AE05-4719991AD5DF}">
      <dgm:prSet/>
      <dgm:spPr/>
      <dgm:t>
        <a:bodyPr/>
        <a:lstStyle/>
        <a:p>
          <a:endParaRPr lang="en-US"/>
        </a:p>
      </dgm:t>
    </dgm:pt>
    <dgm:pt modelId="{087855A9-EF49-4E87-9856-6DA4B31A4130}" type="sibTrans" cxnId="{6C865991-0C28-49BD-AE05-4719991AD5DF}">
      <dgm:prSet/>
      <dgm:spPr/>
      <dgm:t>
        <a:bodyPr/>
        <a:lstStyle/>
        <a:p>
          <a:endParaRPr lang="en-US"/>
        </a:p>
      </dgm:t>
    </dgm:pt>
    <dgm:pt modelId="{248A5F75-4F27-4869-8910-B823A46EF22E}">
      <dgm:prSet phldrT="[Text]" custT="1"/>
      <dgm:spPr/>
      <dgm:t>
        <a:bodyPr/>
        <a:lstStyle/>
        <a:p>
          <a:r>
            <a:rPr lang="en-US" sz="2000" dirty="0"/>
            <a:t>Pair plot</a:t>
          </a:r>
        </a:p>
      </dgm:t>
    </dgm:pt>
    <dgm:pt modelId="{912CF12A-CD37-4220-B48A-03DC849732EB}" type="parTrans" cxnId="{930B5D69-B7E0-4F51-BEB5-D3D979FEFD11}">
      <dgm:prSet/>
      <dgm:spPr/>
      <dgm:t>
        <a:bodyPr/>
        <a:lstStyle/>
        <a:p>
          <a:endParaRPr lang="en-US"/>
        </a:p>
      </dgm:t>
    </dgm:pt>
    <dgm:pt modelId="{B8F8716F-591F-4FD0-9FE5-A2A0D6F5FB6B}" type="sibTrans" cxnId="{930B5D69-B7E0-4F51-BEB5-D3D979FEFD11}">
      <dgm:prSet/>
      <dgm:spPr/>
      <dgm:t>
        <a:bodyPr/>
        <a:lstStyle/>
        <a:p>
          <a:endParaRPr lang="en-US"/>
        </a:p>
      </dgm:t>
    </dgm:pt>
    <dgm:pt modelId="{B36D5CBF-E31B-43F1-B537-5080603B0543}">
      <dgm:prSet phldrT="[Text]" custT="1"/>
      <dgm:spPr/>
      <dgm:t>
        <a:bodyPr/>
        <a:lstStyle/>
        <a:p>
          <a:r>
            <a:rPr lang="en-US" sz="2000" dirty="0"/>
            <a:t>Line graph</a:t>
          </a:r>
        </a:p>
      </dgm:t>
    </dgm:pt>
    <dgm:pt modelId="{E8EF6AF0-786B-4941-9C70-5CF1BA48C71D}" type="parTrans" cxnId="{801B0121-3B6E-43E6-AFCE-806758F744BB}">
      <dgm:prSet/>
      <dgm:spPr/>
      <dgm:t>
        <a:bodyPr/>
        <a:lstStyle/>
        <a:p>
          <a:endParaRPr lang="en-US"/>
        </a:p>
      </dgm:t>
    </dgm:pt>
    <dgm:pt modelId="{B62C38BD-FD93-4FB3-82BC-0175C5142E2C}" type="sibTrans" cxnId="{801B0121-3B6E-43E6-AFCE-806758F744BB}">
      <dgm:prSet/>
      <dgm:spPr/>
      <dgm:t>
        <a:bodyPr/>
        <a:lstStyle/>
        <a:p>
          <a:endParaRPr lang="en-US"/>
        </a:p>
      </dgm:t>
    </dgm:pt>
    <dgm:pt modelId="{272063E2-325D-48B5-BF31-50FDA59E8B39}">
      <dgm:prSet phldrT="[Text]" custT="1"/>
      <dgm:spPr/>
      <dgm:t>
        <a:bodyPr/>
        <a:lstStyle/>
        <a:p>
          <a:r>
            <a:rPr lang="en-US" sz="2000" b="0" i="0" dirty="0"/>
            <a:t>Gantt charts</a:t>
          </a:r>
          <a:endParaRPr lang="en-US" sz="2000" dirty="0"/>
        </a:p>
      </dgm:t>
    </dgm:pt>
    <dgm:pt modelId="{AA4D87A2-E1FA-4CA6-9FD8-8BBD0218A94B}" type="parTrans" cxnId="{A5810449-6136-4171-A384-03CAC3DB4D5D}">
      <dgm:prSet/>
      <dgm:spPr/>
      <dgm:t>
        <a:bodyPr/>
        <a:lstStyle/>
        <a:p>
          <a:endParaRPr lang="en-US"/>
        </a:p>
      </dgm:t>
    </dgm:pt>
    <dgm:pt modelId="{D85CAAE1-6EC9-46E6-B4BE-FEA1E77AC5AB}" type="sibTrans" cxnId="{A5810449-6136-4171-A384-03CAC3DB4D5D}">
      <dgm:prSet/>
      <dgm:spPr/>
      <dgm:t>
        <a:bodyPr/>
        <a:lstStyle/>
        <a:p>
          <a:endParaRPr lang="en-US"/>
        </a:p>
      </dgm:t>
    </dgm:pt>
    <dgm:pt modelId="{5D54A0CF-B212-4114-96F7-9B490D3BE22E}" type="pres">
      <dgm:prSet presAssocID="{1A1A192E-AA39-44DA-8879-9D6E3C834E94}" presName="Name0" presStyleCnt="0">
        <dgm:presLayoutVars>
          <dgm:resizeHandles/>
        </dgm:presLayoutVars>
      </dgm:prSet>
      <dgm:spPr/>
    </dgm:pt>
    <dgm:pt modelId="{F95EF089-7692-42B3-81BC-5317EAFF55D2}" type="pres">
      <dgm:prSet presAssocID="{A1D24CE4-729E-4EB8-9FCD-2878DD5FAE8D}" presName="text" presStyleLbl="node1" presStyleIdx="0" presStyleCnt="7" custLinFactNeighborX="-2067">
        <dgm:presLayoutVars>
          <dgm:bulletEnabled val="1"/>
        </dgm:presLayoutVars>
      </dgm:prSet>
      <dgm:spPr/>
    </dgm:pt>
    <dgm:pt modelId="{966161AF-FD62-4AC1-8FF2-7416E77F70E2}" type="pres">
      <dgm:prSet presAssocID="{12D78214-E52B-4E63-AF58-941CAB6A1304}" presName="space" presStyleCnt="0"/>
      <dgm:spPr/>
    </dgm:pt>
    <dgm:pt modelId="{1E0812EC-F250-4D26-926D-4856EAB42C49}" type="pres">
      <dgm:prSet presAssocID="{3CABE32B-5B0B-4274-B8F4-A76ADB18584F}" presName="text" presStyleLbl="node1" presStyleIdx="1" presStyleCnt="7">
        <dgm:presLayoutVars>
          <dgm:bulletEnabled val="1"/>
        </dgm:presLayoutVars>
      </dgm:prSet>
      <dgm:spPr/>
    </dgm:pt>
    <dgm:pt modelId="{7D51DA01-BA29-4F0A-ADE2-253263A95EBB}" type="pres">
      <dgm:prSet presAssocID="{7C39B3C9-06B8-4733-8DCA-FBA47D057527}" presName="space" presStyleCnt="0"/>
      <dgm:spPr/>
    </dgm:pt>
    <dgm:pt modelId="{10BF132F-E4CD-436E-80A1-6BC06CA8CC2D}" type="pres">
      <dgm:prSet presAssocID="{148FC230-CD39-4129-984F-2D56694B5179}" presName="text" presStyleLbl="node1" presStyleIdx="2" presStyleCnt="7">
        <dgm:presLayoutVars>
          <dgm:bulletEnabled val="1"/>
        </dgm:presLayoutVars>
      </dgm:prSet>
      <dgm:spPr/>
    </dgm:pt>
    <dgm:pt modelId="{016F9CA4-012D-4F66-A876-F1FE8E38062A}" type="pres">
      <dgm:prSet presAssocID="{EE953B30-3F4E-42BA-BFC3-B5937008FC6C}" presName="space" presStyleCnt="0"/>
      <dgm:spPr/>
    </dgm:pt>
    <dgm:pt modelId="{722E5A1E-DF4C-49A1-9B3F-42C9D2AEC3C5}" type="pres">
      <dgm:prSet presAssocID="{D8774E03-42B0-47A5-B3B0-7C1A9A58C55A}" presName="text" presStyleLbl="node1" presStyleIdx="3" presStyleCnt="7">
        <dgm:presLayoutVars>
          <dgm:bulletEnabled val="1"/>
        </dgm:presLayoutVars>
      </dgm:prSet>
      <dgm:spPr/>
    </dgm:pt>
    <dgm:pt modelId="{086CBED5-520D-45F7-823A-2B33766A9AB7}" type="pres">
      <dgm:prSet presAssocID="{087855A9-EF49-4E87-9856-6DA4B31A4130}" presName="space" presStyleCnt="0"/>
      <dgm:spPr/>
    </dgm:pt>
    <dgm:pt modelId="{89E10895-C0D3-4EE3-92DD-DDE3F857D3A5}" type="pres">
      <dgm:prSet presAssocID="{248A5F75-4F27-4869-8910-B823A46EF22E}" presName="text" presStyleLbl="node1" presStyleIdx="4" presStyleCnt="7">
        <dgm:presLayoutVars>
          <dgm:bulletEnabled val="1"/>
        </dgm:presLayoutVars>
      </dgm:prSet>
      <dgm:spPr/>
    </dgm:pt>
    <dgm:pt modelId="{1EBB90E6-3713-49C2-B2B5-468420D9FE4F}" type="pres">
      <dgm:prSet presAssocID="{B8F8716F-591F-4FD0-9FE5-A2A0D6F5FB6B}" presName="space" presStyleCnt="0"/>
      <dgm:spPr/>
    </dgm:pt>
    <dgm:pt modelId="{1CB06B92-97F1-4E88-9DDD-FB2845DD71DC}" type="pres">
      <dgm:prSet presAssocID="{B36D5CBF-E31B-43F1-B537-5080603B0543}" presName="text" presStyleLbl="node1" presStyleIdx="5" presStyleCnt="7">
        <dgm:presLayoutVars>
          <dgm:bulletEnabled val="1"/>
        </dgm:presLayoutVars>
      </dgm:prSet>
      <dgm:spPr/>
    </dgm:pt>
    <dgm:pt modelId="{0DA1EBED-720B-4F02-A8ED-E60F8DDB30BB}" type="pres">
      <dgm:prSet presAssocID="{B62C38BD-FD93-4FB3-82BC-0175C5142E2C}" presName="space" presStyleCnt="0"/>
      <dgm:spPr/>
    </dgm:pt>
    <dgm:pt modelId="{4DED6527-EC49-458F-B5E2-97162907C342}" type="pres">
      <dgm:prSet presAssocID="{272063E2-325D-48B5-BF31-50FDA59E8B39}" presName="text" presStyleLbl="node1" presStyleIdx="6" presStyleCnt="7">
        <dgm:presLayoutVars>
          <dgm:bulletEnabled val="1"/>
        </dgm:presLayoutVars>
      </dgm:prSet>
      <dgm:spPr/>
    </dgm:pt>
  </dgm:ptLst>
  <dgm:cxnLst>
    <dgm:cxn modelId="{E93F9103-218F-4D9F-962F-FCAF35B2CC09}" srcId="{1A1A192E-AA39-44DA-8879-9D6E3C834E94}" destId="{3CABE32B-5B0B-4274-B8F4-A76ADB18584F}" srcOrd="1" destOrd="0" parTransId="{4BF01641-4F99-4654-AF56-FBC6A55B8FCF}" sibTransId="{7C39B3C9-06B8-4733-8DCA-FBA47D057527}"/>
    <dgm:cxn modelId="{3BFE9015-F904-46F6-83B0-AB6CE30A228A}" type="presOf" srcId="{3CABE32B-5B0B-4274-B8F4-A76ADB18584F}" destId="{1E0812EC-F250-4D26-926D-4856EAB42C49}" srcOrd="0" destOrd="0" presId="urn:diagrams.loki3.com/VaryingWidthList"/>
    <dgm:cxn modelId="{801B0121-3B6E-43E6-AFCE-806758F744BB}" srcId="{1A1A192E-AA39-44DA-8879-9D6E3C834E94}" destId="{B36D5CBF-E31B-43F1-B537-5080603B0543}" srcOrd="5" destOrd="0" parTransId="{E8EF6AF0-786B-4941-9C70-5CF1BA48C71D}" sibTransId="{B62C38BD-FD93-4FB3-82BC-0175C5142E2C}"/>
    <dgm:cxn modelId="{37E09723-FAB4-4D7D-BE33-29DBA52B10D8}" srcId="{1A1A192E-AA39-44DA-8879-9D6E3C834E94}" destId="{148FC230-CD39-4129-984F-2D56694B5179}" srcOrd="2" destOrd="0" parTransId="{059BFE0E-5F06-4263-B400-7265C165BC39}" sibTransId="{EE953B30-3F4E-42BA-BFC3-B5937008FC6C}"/>
    <dgm:cxn modelId="{816BD627-9747-40F2-B8B2-8FF8F008713B}" type="presOf" srcId="{D8774E03-42B0-47A5-B3B0-7C1A9A58C55A}" destId="{722E5A1E-DF4C-49A1-9B3F-42C9D2AEC3C5}" srcOrd="0" destOrd="0" presId="urn:diagrams.loki3.com/VaryingWidthList"/>
    <dgm:cxn modelId="{4F028840-E1BC-472F-93B3-6C9A145043B8}" type="presOf" srcId="{148FC230-CD39-4129-984F-2D56694B5179}" destId="{10BF132F-E4CD-436E-80A1-6BC06CA8CC2D}" srcOrd="0" destOrd="0" presId="urn:diagrams.loki3.com/VaryingWidthList"/>
    <dgm:cxn modelId="{F8079041-221F-4B62-9444-11A7D0D635B2}" type="presOf" srcId="{B36D5CBF-E31B-43F1-B537-5080603B0543}" destId="{1CB06B92-97F1-4E88-9DDD-FB2845DD71DC}" srcOrd="0" destOrd="0" presId="urn:diagrams.loki3.com/VaryingWidthList"/>
    <dgm:cxn modelId="{A5810449-6136-4171-A384-03CAC3DB4D5D}" srcId="{1A1A192E-AA39-44DA-8879-9D6E3C834E94}" destId="{272063E2-325D-48B5-BF31-50FDA59E8B39}" srcOrd="6" destOrd="0" parTransId="{AA4D87A2-E1FA-4CA6-9FD8-8BBD0218A94B}" sibTransId="{D85CAAE1-6EC9-46E6-B4BE-FEA1E77AC5AB}"/>
    <dgm:cxn modelId="{930B5D69-B7E0-4F51-BEB5-D3D979FEFD11}" srcId="{1A1A192E-AA39-44DA-8879-9D6E3C834E94}" destId="{248A5F75-4F27-4869-8910-B823A46EF22E}" srcOrd="4" destOrd="0" parTransId="{912CF12A-CD37-4220-B48A-03DC849732EB}" sibTransId="{B8F8716F-591F-4FD0-9FE5-A2A0D6F5FB6B}"/>
    <dgm:cxn modelId="{6C865991-0C28-49BD-AE05-4719991AD5DF}" srcId="{1A1A192E-AA39-44DA-8879-9D6E3C834E94}" destId="{D8774E03-42B0-47A5-B3B0-7C1A9A58C55A}" srcOrd="3" destOrd="0" parTransId="{27AE4FE9-05E1-4645-B564-79C47A8BE075}" sibTransId="{087855A9-EF49-4E87-9856-6DA4B31A4130}"/>
    <dgm:cxn modelId="{C203B19B-2E30-431B-AA3B-895A2BEFC7DA}" type="presOf" srcId="{A1D24CE4-729E-4EB8-9FCD-2878DD5FAE8D}" destId="{F95EF089-7692-42B3-81BC-5317EAFF55D2}" srcOrd="0" destOrd="0" presId="urn:diagrams.loki3.com/VaryingWidthList"/>
    <dgm:cxn modelId="{AC63E09E-F640-420B-93B9-25896B9DDD80}" type="presOf" srcId="{1A1A192E-AA39-44DA-8879-9D6E3C834E94}" destId="{5D54A0CF-B212-4114-96F7-9B490D3BE22E}" srcOrd="0" destOrd="0" presId="urn:diagrams.loki3.com/VaryingWidthList"/>
    <dgm:cxn modelId="{A0C8CEAD-2E53-491A-9DB1-56022752B3AA}" type="presOf" srcId="{248A5F75-4F27-4869-8910-B823A46EF22E}" destId="{89E10895-C0D3-4EE3-92DD-DDE3F857D3A5}" srcOrd="0" destOrd="0" presId="urn:diagrams.loki3.com/VaryingWidthList"/>
    <dgm:cxn modelId="{D37B66DB-D7B0-4BF4-AF39-BC0B82C0BA05}" type="presOf" srcId="{272063E2-325D-48B5-BF31-50FDA59E8B39}" destId="{4DED6527-EC49-458F-B5E2-97162907C342}" srcOrd="0" destOrd="0" presId="urn:diagrams.loki3.com/VaryingWidthList"/>
    <dgm:cxn modelId="{50EA2EDE-B75C-46BB-B0E2-AEF8FA51B8D2}" srcId="{1A1A192E-AA39-44DA-8879-9D6E3C834E94}" destId="{A1D24CE4-729E-4EB8-9FCD-2878DD5FAE8D}" srcOrd="0" destOrd="0" parTransId="{715C9B11-9E80-4C19-AE4E-4B2D34BB4710}" sibTransId="{12D78214-E52B-4E63-AF58-941CAB6A1304}"/>
    <dgm:cxn modelId="{19E19834-857A-4AAD-B3DE-C9F8C17EFA05}" type="presParOf" srcId="{5D54A0CF-B212-4114-96F7-9B490D3BE22E}" destId="{F95EF089-7692-42B3-81BC-5317EAFF55D2}" srcOrd="0" destOrd="0" presId="urn:diagrams.loki3.com/VaryingWidthList"/>
    <dgm:cxn modelId="{1B1F3240-9BCB-472C-BD46-A7E3EA815CA8}" type="presParOf" srcId="{5D54A0CF-B212-4114-96F7-9B490D3BE22E}" destId="{966161AF-FD62-4AC1-8FF2-7416E77F70E2}" srcOrd="1" destOrd="0" presId="urn:diagrams.loki3.com/VaryingWidthList"/>
    <dgm:cxn modelId="{88F41FFE-FCC3-436A-8075-0B0A89E70CFA}" type="presParOf" srcId="{5D54A0CF-B212-4114-96F7-9B490D3BE22E}" destId="{1E0812EC-F250-4D26-926D-4856EAB42C49}" srcOrd="2" destOrd="0" presId="urn:diagrams.loki3.com/VaryingWidthList"/>
    <dgm:cxn modelId="{10B30E81-2651-4538-935A-EF82247BA4FB}" type="presParOf" srcId="{5D54A0CF-B212-4114-96F7-9B490D3BE22E}" destId="{7D51DA01-BA29-4F0A-ADE2-253263A95EBB}" srcOrd="3" destOrd="0" presId="urn:diagrams.loki3.com/VaryingWidthList"/>
    <dgm:cxn modelId="{CFA891DA-54B5-42A9-BBD2-7A4B32D89D46}" type="presParOf" srcId="{5D54A0CF-B212-4114-96F7-9B490D3BE22E}" destId="{10BF132F-E4CD-436E-80A1-6BC06CA8CC2D}" srcOrd="4" destOrd="0" presId="urn:diagrams.loki3.com/VaryingWidthList"/>
    <dgm:cxn modelId="{BCC61323-D2F6-4055-A610-83FF47CE39FD}" type="presParOf" srcId="{5D54A0CF-B212-4114-96F7-9B490D3BE22E}" destId="{016F9CA4-012D-4F66-A876-F1FE8E38062A}" srcOrd="5" destOrd="0" presId="urn:diagrams.loki3.com/VaryingWidthList"/>
    <dgm:cxn modelId="{FAC67A73-8F2D-48CF-9CE5-A690E434E2B9}" type="presParOf" srcId="{5D54A0CF-B212-4114-96F7-9B490D3BE22E}" destId="{722E5A1E-DF4C-49A1-9B3F-42C9D2AEC3C5}" srcOrd="6" destOrd="0" presId="urn:diagrams.loki3.com/VaryingWidthList"/>
    <dgm:cxn modelId="{B0CB746B-1DA9-46B6-AC1E-1035C6E5F059}" type="presParOf" srcId="{5D54A0CF-B212-4114-96F7-9B490D3BE22E}" destId="{086CBED5-520D-45F7-823A-2B33766A9AB7}" srcOrd="7" destOrd="0" presId="urn:diagrams.loki3.com/VaryingWidthList"/>
    <dgm:cxn modelId="{660A6AB3-E078-4425-9A38-CE9EC9FD484C}" type="presParOf" srcId="{5D54A0CF-B212-4114-96F7-9B490D3BE22E}" destId="{89E10895-C0D3-4EE3-92DD-DDE3F857D3A5}" srcOrd="8" destOrd="0" presId="urn:diagrams.loki3.com/VaryingWidthList"/>
    <dgm:cxn modelId="{A3A7DE16-CE05-4C7F-904C-2D2BF47F2DB0}" type="presParOf" srcId="{5D54A0CF-B212-4114-96F7-9B490D3BE22E}" destId="{1EBB90E6-3713-49C2-B2B5-468420D9FE4F}" srcOrd="9" destOrd="0" presId="urn:diagrams.loki3.com/VaryingWidthList"/>
    <dgm:cxn modelId="{6A68C9E9-1D03-4613-B588-67F8449C9EAD}" type="presParOf" srcId="{5D54A0CF-B212-4114-96F7-9B490D3BE22E}" destId="{1CB06B92-97F1-4E88-9DDD-FB2845DD71DC}" srcOrd="10" destOrd="0" presId="urn:diagrams.loki3.com/VaryingWidthList"/>
    <dgm:cxn modelId="{3D31C66F-D204-4BF6-B202-BC3C5648C909}" type="presParOf" srcId="{5D54A0CF-B212-4114-96F7-9B490D3BE22E}" destId="{0DA1EBED-720B-4F02-A8ED-E60F8DDB30BB}" srcOrd="11" destOrd="0" presId="urn:diagrams.loki3.com/VaryingWidthList"/>
    <dgm:cxn modelId="{DE3FE8BB-27B6-46CC-9389-E89AAD70583D}" type="presParOf" srcId="{5D54A0CF-B212-4114-96F7-9B490D3BE22E}" destId="{4DED6527-EC49-458F-B5E2-97162907C342}" srcOrd="12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A1A192E-AA39-44DA-8879-9D6E3C834E94}" type="doc">
      <dgm:prSet loTypeId="urn:diagrams.loki3.com/VaryingWidthList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D24CE4-729E-4EB8-9FCD-2878DD5FAE8D}">
      <dgm:prSet phldrT="[Text]" custT="1"/>
      <dgm:spPr/>
      <dgm:t>
        <a:bodyPr/>
        <a:lstStyle/>
        <a:p>
          <a:r>
            <a:rPr lang="en-US" sz="2000" dirty="0"/>
            <a:t>Logistic Regression</a:t>
          </a:r>
        </a:p>
      </dgm:t>
    </dgm:pt>
    <dgm:pt modelId="{715C9B11-9E80-4C19-AE4E-4B2D34BB4710}" type="parTrans" cxnId="{50EA2EDE-B75C-46BB-B0E2-AEF8FA51B8D2}">
      <dgm:prSet/>
      <dgm:spPr/>
      <dgm:t>
        <a:bodyPr/>
        <a:lstStyle/>
        <a:p>
          <a:endParaRPr lang="en-US"/>
        </a:p>
      </dgm:t>
    </dgm:pt>
    <dgm:pt modelId="{12D78214-E52B-4E63-AF58-941CAB6A1304}" type="sibTrans" cxnId="{50EA2EDE-B75C-46BB-B0E2-AEF8FA51B8D2}">
      <dgm:prSet/>
      <dgm:spPr/>
      <dgm:t>
        <a:bodyPr/>
        <a:lstStyle/>
        <a:p>
          <a:endParaRPr lang="en-US"/>
        </a:p>
      </dgm:t>
    </dgm:pt>
    <dgm:pt modelId="{3CABE32B-5B0B-4274-B8F4-A76ADB18584F}">
      <dgm:prSet phldrT="[Text]" custT="1"/>
      <dgm:spPr/>
      <dgm:t>
        <a:bodyPr/>
        <a:lstStyle/>
        <a:p>
          <a:r>
            <a:rPr lang="en-US" sz="2000" dirty="0"/>
            <a:t>Random Forest</a:t>
          </a:r>
        </a:p>
      </dgm:t>
    </dgm:pt>
    <dgm:pt modelId="{4BF01641-4F99-4654-AF56-FBC6A55B8FCF}" type="parTrans" cxnId="{E93F9103-218F-4D9F-962F-FCAF35B2CC09}">
      <dgm:prSet/>
      <dgm:spPr/>
      <dgm:t>
        <a:bodyPr/>
        <a:lstStyle/>
        <a:p>
          <a:endParaRPr lang="en-US"/>
        </a:p>
      </dgm:t>
    </dgm:pt>
    <dgm:pt modelId="{7C39B3C9-06B8-4733-8DCA-FBA47D057527}" type="sibTrans" cxnId="{E93F9103-218F-4D9F-962F-FCAF35B2CC09}">
      <dgm:prSet/>
      <dgm:spPr/>
      <dgm:t>
        <a:bodyPr/>
        <a:lstStyle/>
        <a:p>
          <a:endParaRPr lang="en-US"/>
        </a:p>
      </dgm:t>
    </dgm:pt>
    <dgm:pt modelId="{148FC230-CD39-4129-984F-2D56694B5179}">
      <dgm:prSet phldrT="[Text]" custT="1"/>
      <dgm:spPr/>
      <dgm:t>
        <a:bodyPr/>
        <a:lstStyle/>
        <a:p>
          <a:r>
            <a:rPr lang="en-US" sz="2000" dirty="0"/>
            <a:t>Neural network</a:t>
          </a:r>
        </a:p>
      </dgm:t>
    </dgm:pt>
    <dgm:pt modelId="{059BFE0E-5F06-4263-B400-7265C165BC39}" type="parTrans" cxnId="{37E09723-FAB4-4D7D-BE33-29DBA52B10D8}">
      <dgm:prSet/>
      <dgm:spPr/>
      <dgm:t>
        <a:bodyPr/>
        <a:lstStyle/>
        <a:p>
          <a:endParaRPr lang="en-US"/>
        </a:p>
      </dgm:t>
    </dgm:pt>
    <dgm:pt modelId="{EE953B30-3F4E-42BA-BFC3-B5937008FC6C}" type="sibTrans" cxnId="{37E09723-FAB4-4D7D-BE33-29DBA52B10D8}">
      <dgm:prSet/>
      <dgm:spPr/>
      <dgm:t>
        <a:bodyPr/>
        <a:lstStyle/>
        <a:p>
          <a:endParaRPr lang="en-US"/>
        </a:p>
      </dgm:t>
    </dgm:pt>
    <dgm:pt modelId="{5D54A0CF-B212-4114-96F7-9B490D3BE22E}" type="pres">
      <dgm:prSet presAssocID="{1A1A192E-AA39-44DA-8879-9D6E3C834E94}" presName="Name0" presStyleCnt="0">
        <dgm:presLayoutVars>
          <dgm:resizeHandles/>
        </dgm:presLayoutVars>
      </dgm:prSet>
      <dgm:spPr/>
    </dgm:pt>
    <dgm:pt modelId="{F95EF089-7692-42B3-81BC-5317EAFF55D2}" type="pres">
      <dgm:prSet presAssocID="{A1D24CE4-729E-4EB8-9FCD-2878DD5FAE8D}" presName="text" presStyleLbl="node1" presStyleIdx="0" presStyleCnt="3">
        <dgm:presLayoutVars>
          <dgm:bulletEnabled val="1"/>
        </dgm:presLayoutVars>
      </dgm:prSet>
      <dgm:spPr/>
    </dgm:pt>
    <dgm:pt modelId="{966161AF-FD62-4AC1-8FF2-7416E77F70E2}" type="pres">
      <dgm:prSet presAssocID="{12D78214-E52B-4E63-AF58-941CAB6A1304}" presName="space" presStyleCnt="0"/>
      <dgm:spPr/>
    </dgm:pt>
    <dgm:pt modelId="{1E0812EC-F250-4D26-926D-4856EAB42C49}" type="pres">
      <dgm:prSet presAssocID="{3CABE32B-5B0B-4274-B8F4-A76ADB18584F}" presName="text" presStyleLbl="node1" presStyleIdx="1" presStyleCnt="3">
        <dgm:presLayoutVars>
          <dgm:bulletEnabled val="1"/>
        </dgm:presLayoutVars>
      </dgm:prSet>
      <dgm:spPr/>
    </dgm:pt>
    <dgm:pt modelId="{7D51DA01-BA29-4F0A-ADE2-253263A95EBB}" type="pres">
      <dgm:prSet presAssocID="{7C39B3C9-06B8-4733-8DCA-FBA47D057527}" presName="space" presStyleCnt="0"/>
      <dgm:spPr/>
    </dgm:pt>
    <dgm:pt modelId="{10BF132F-E4CD-436E-80A1-6BC06CA8CC2D}" type="pres">
      <dgm:prSet presAssocID="{148FC230-CD39-4129-984F-2D56694B5179}" presName="text" presStyleLbl="node1" presStyleIdx="2" presStyleCnt="3">
        <dgm:presLayoutVars>
          <dgm:bulletEnabled val="1"/>
        </dgm:presLayoutVars>
      </dgm:prSet>
      <dgm:spPr/>
    </dgm:pt>
  </dgm:ptLst>
  <dgm:cxnLst>
    <dgm:cxn modelId="{E93F9103-218F-4D9F-962F-FCAF35B2CC09}" srcId="{1A1A192E-AA39-44DA-8879-9D6E3C834E94}" destId="{3CABE32B-5B0B-4274-B8F4-A76ADB18584F}" srcOrd="1" destOrd="0" parTransId="{4BF01641-4F99-4654-AF56-FBC6A55B8FCF}" sibTransId="{7C39B3C9-06B8-4733-8DCA-FBA47D057527}"/>
    <dgm:cxn modelId="{3BFE9015-F904-46F6-83B0-AB6CE30A228A}" type="presOf" srcId="{3CABE32B-5B0B-4274-B8F4-A76ADB18584F}" destId="{1E0812EC-F250-4D26-926D-4856EAB42C49}" srcOrd="0" destOrd="0" presId="urn:diagrams.loki3.com/VaryingWidthList"/>
    <dgm:cxn modelId="{37E09723-FAB4-4D7D-BE33-29DBA52B10D8}" srcId="{1A1A192E-AA39-44DA-8879-9D6E3C834E94}" destId="{148FC230-CD39-4129-984F-2D56694B5179}" srcOrd="2" destOrd="0" parTransId="{059BFE0E-5F06-4263-B400-7265C165BC39}" sibTransId="{EE953B30-3F4E-42BA-BFC3-B5937008FC6C}"/>
    <dgm:cxn modelId="{4F028840-E1BC-472F-93B3-6C9A145043B8}" type="presOf" srcId="{148FC230-CD39-4129-984F-2D56694B5179}" destId="{10BF132F-E4CD-436E-80A1-6BC06CA8CC2D}" srcOrd="0" destOrd="0" presId="urn:diagrams.loki3.com/VaryingWidthList"/>
    <dgm:cxn modelId="{C203B19B-2E30-431B-AA3B-895A2BEFC7DA}" type="presOf" srcId="{A1D24CE4-729E-4EB8-9FCD-2878DD5FAE8D}" destId="{F95EF089-7692-42B3-81BC-5317EAFF55D2}" srcOrd="0" destOrd="0" presId="urn:diagrams.loki3.com/VaryingWidthList"/>
    <dgm:cxn modelId="{AC63E09E-F640-420B-93B9-25896B9DDD80}" type="presOf" srcId="{1A1A192E-AA39-44DA-8879-9D6E3C834E94}" destId="{5D54A0CF-B212-4114-96F7-9B490D3BE22E}" srcOrd="0" destOrd="0" presId="urn:diagrams.loki3.com/VaryingWidthList"/>
    <dgm:cxn modelId="{50EA2EDE-B75C-46BB-B0E2-AEF8FA51B8D2}" srcId="{1A1A192E-AA39-44DA-8879-9D6E3C834E94}" destId="{A1D24CE4-729E-4EB8-9FCD-2878DD5FAE8D}" srcOrd="0" destOrd="0" parTransId="{715C9B11-9E80-4C19-AE4E-4B2D34BB4710}" sibTransId="{12D78214-E52B-4E63-AF58-941CAB6A1304}"/>
    <dgm:cxn modelId="{19E19834-857A-4AAD-B3DE-C9F8C17EFA05}" type="presParOf" srcId="{5D54A0CF-B212-4114-96F7-9B490D3BE22E}" destId="{F95EF089-7692-42B3-81BC-5317EAFF55D2}" srcOrd="0" destOrd="0" presId="urn:diagrams.loki3.com/VaryingWidthList"/>
    <dgm:cxn modelId="{1B1F3240-9BCB-472C-BD46-A7E3EA815CA8}" type="presParOf" srcId="{5D54A0CF-B212-4114-96F7-9B490D3BE22E}" destId="{966161AF-FD62-4AC1-8FF2-7416E77F70E2}" srcOrd="1" destOrd="0" presId="urn:diagrams.loki3.com/VaryingWidthList"/>
    <dgm:cxn modelId="{88F41FFE-FCC3-436A-8075-0B0A89E70CFA}" type="presParOf" srcId="{5D54A0CF-B212-4114-96F7-9B490D3BE22E}" destId="{1E0812EC-F250-4D26-926D-4856EAB42C49}" srcOrd="2" destOrd="0" presId="urn:diagrams.loki3.com/VaryingWidthList"/>
    <dgm:cxn modelId="{10B30E81-2651-4538-935A-EF82247BA4FB}" type="presParOf" srcId="{5D54A0CF-B212-4114-96F7-9B490D3BE22E}" destId="{7D51DA01-BA29-4F0A-ADE2-253263A95EBB}" srcOrd="3" destOrd="0" presId="urn:diagrams.loki3.com/VaryingWidthList"/>
    <dgm:cxn modelId="{CFA891DA-54B5-42A9-BBD2-7A4B32D89D46}" type="presParOf" srcId="{5D54A0CF-B212-4114-96F7-9B490D3BE22E}" destId="{10BF132F-E4CD-436E-80A1-6BC06CA8CC2D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0FDC59-9D98-4347-BDDA-A0FE5933A13F}">
      <dsp:nvSpPr>
        <dsp:cNvPr id="0" name=""/>
        <dsp:cNvSpPr/>
      </dsp:nvSpPr>
      <dsp:spPr>
        <a:xfrm>
          <a:off x="4930" y="369989"/>
          <a:ext cx="2155735" cy="12934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Retrieve SNAP data from U.S. Department of Agriculture website</a:t>
          </a:r>
        </a:p>
      </dsp:txBody>
      <dsp:txXfrm>
        <a:off x="42814" y="407873"/>
        <a:ext cx="2079967" cy="1217673"/>
      </dsp:txXfrm>
    </dsp:sp>
    <dsp:sp modelId="{8AAC51EC-D82F-426C-AA90-914C865E79A0}">
      <dsp:nvSpPr>
        <dsp:cNvPr id="0" name=""/>
        <dsp:cNvSpPr/>
      </dsp:nvSpPr>
      <dsp:spPr>
        <a:xfrm>
          <a:off x="2376240" y="749399"/>
          <a:ext cx="457016" cy="5346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376240" y="856323"/>
        <a:ext cx="319911" cy="320774"/>
      </dsp:txXfrm>
    </dsp:sp>
    <dsp:sp modelId="{BA81BD9C-32F7-4965-8EE1-1565C9E60876}">
      <dsp:nvSpPr>
        <dsp:cNvPr id="0" name=""/>
        <dsp:cNvSpPr/>
      </dsp:nvSpPr>
      <dsp:spPr>
        <a:xfrm>
          <a:off x="3022960" y="369989"/>
          <a:ext cx="2155735" cy="12934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Cleaning</a:t>
          </a:r>
        </a:p>
      </dsp:txBody>
      <dsp:txXfrm>
        <a:off x="3060844" y="407873"/>
        <a:ext cx="2079967" cy="1217673"/>
      </dsp:txXfrm>
    </dsp:sp>
    <dsp:sp modelId="{735185F8-B22F-44F5-9517-9C109127FA0A}">
      <dsp:nvSpPr>
        <dsp:cNvPr id="0" name=""/>
        <dsp:cNvSpPr/>
      </dsp:nvSpPr>
      <dsp:spPr>
        <a:xfrm>
          <a:off x="5394270" y="749399"/>
          <a:ext cx="457016" cy="5346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394270" y="856323"/>
        <a:ext cx="319911" cy="320774"/>
      </dsp:txXfrm>
    </dsp:sp>
    <dsp:sp modelId="{2C87A6FA-361B-4F3E-B0DF-E0047B714B24}">
      <dsp:nvSpPr>
        <dsp:cNvPr id="0" name=""/>
        <dsp:cNvSpPr/>
      </dsp:nvSpPr>
      <dsp:spPr>
        <a:xfrm>
          <a:off x="6040991" y="369989"/>
          <a:ext cx="2155735" cy="12934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Exploratory Data Analysis</a:t>
          </a:r>
        </a:p>
      </dsp:txBody>
      <dsp:txXfrm>
        <a:off x="6078875" y="407873"/>
        <a:ext cx="2079967" cy="1217673"/>
      </dsp:txXfrm>
    </dsp:sp>
    <dsp:sp modelId="{E7157298-749F-420D-8D96-BE6D997D70B6}">
      <dsp:nvSpPr>
        <dsp:cNvPr id="0" name=""/>
        <dsp:cNvSpPr/>
      </dsp:nvSpPr>
      <dsp:spPr>
        <a:xfrm>
          <a:off x="8412300" y="749399"/>
          <a:ext cx="457016" cy="5346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412300" y="856323"/>
        <a:ext cx="319911" cy="320774"/>
      </dsp:txXfrm>
    </dsp:sp>
    <dsp:sp modelId="{5CDD8EA0-7D7C-4B61-B9A1-046D689F7FFE}">
      <dsp:nvSpPr>
        <dsp:cNvPr id="0" name=""/>
        <dsp:cNvSpPr/>
      </dsp:nvSpPr>
      <dsp:spPr>
        <a:xfrm>
          <a:off x="9059021" y="369989"/>
          <a:ext cx="2155735" cy="12934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Machine Learning Modeling</a:t>
          </a:r>
        </a:p>
      </dsp:txBody>
      <dsp:txXfrm>
        <a:off x="9096905" y="407873"/>
        <a:ext cx="2079967" cy="12176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5EF089-7692-42B3-81BC-5317EAFF55D2}">
      <dsp:nvSpPr>
        <dsp:cNvPr id="0" name=""/>
        <dsp:cNvSpPr/>
      </dsp:nvSpPr>
      <dsp:spPr>
        <a:xfrm>
          <a:off x="926874" y="1543"/>
          <a:ext cx="1327500" cy="3680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Histograms</a:t>
          </a:r>
        </a:p>
      </dsp:txBody>
      <dsp:txXfrm>
        <a:off x="926874" y="1543"/>
        <a:ext cx="1327500" cy="368071"/>
      </dsp:txXfrm>
    </dsp:sp>
    <dsp:sp modelId="{1E0812EC-F250-4D26-926D-4856EAB42C49}">
      <dsp:nvSpPr>
        <dsp:cNvPr id="0" name=""/>
        <dsp:cNvSpPr/>
      </dsp:nvSpPr>
      <dsp:spPr>
        <a:xfrm>
          <a:off x="605564" y="388018"/>
          <a:ext cx="2025000" cy="3680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0" kern="1200" dirty="0"/>
            <a:t>Correlation matrix</a:t>
          </a:r>
        </a:p>
      </dsp:txBody>
      <dsp:txXfrm>
        <a:off x="605564" y="388018"/>
        <a:ext cx="2025000" cy="368071"/>
      </dsp:txXfrm>
    </dsp:sp>
    <dsp:sp modelId="{10BF132F-E4CD-436E-80A1-6BC06CA8CC2D}">
      <dsp:nvSpPr>
        <dsp:cNvPr id="0" name=""/>
        <dsp:cNvSpPr/>
      </dsp:nvSpPr>
      <dsp:spPr>
        <a:xfrm>
          <a:off x="470564" y="774493"/>
          <a:ext cx="2295000" cy="3680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Correlation heatmap</a:t>
          </a:r>
        </a:p>
      </dsp:txBody>
      <dsp:txXfrm>
        <a:off x="470564" y="774493"/>
        <a:ext cx="2295000" cy="368071"/>
      </dsp:txXfrm>
    </dsp:sp>
    <dsp:sp modelId="{722E5A1E-DF4C-49A1-9B3F-42C9D2AEC3C5}">
      <dsp:nvSpPr>
        <dsp:cNvPr id="0" name=""/>
        <dsp:cNvSpPr/>
      </dsp:nvSpPr>
      <dsp:spPr>
        <a:xfrm>
          <a:off x="1156814" y="1160968"/>
          <a:ext cx="922500" cy="3680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Boxplot</a:t>
          </a:r>
        </a:p>
      </dsp:txBody>
      <dsp:txXfrm>
        <a:off x="1156814" y="1160968"/>
        <a:ext cx="922500" cy="368071"/>
      </dsp:txXfrm>
    </dsp:sp>
    <dsp:sp modelId="{89E10895-C0D3-4EE3-92DD-DDE3F857D3A5}">
      <dsp:nvSpPr>
        <dsp:cNvPr id="0" name=""/>
        <dsp:cNvSpPr/>
      </dsp:nvSpPr>
      <dsp:spPr>
        <a:xfrm>
          <a:off x="1123064" y="1547443"/>
          <a:ext cx="990000" cy="3680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Pair plot</a:t>
          </a:r>
        </a:p>
      </dsp:txBody>
      <dsp:txXfrm>
        <a:off x="1123064" y="1547443"/>
        <a:ext cx="990000" cy="368071"/>
      </dsp:txXfrm>
    </dsp:sp>
    <dsp:sp modelId="{1CB06B92-97F1-4E88-9DDD-FB2845DD71DC}">
      <dsp:nvSpPr>
        <dsp:cNvPr id="0" name=""/>
        <dsp:cNvSpPr/>
      </dsp:nvSpPr>
      <dsp:spPr>
        <a:xfrm>
          <a:off x="999314" y="1933919"/>
          <a:ext cx="1237500" cy="3680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Line graph</a:t>
          </a:r>
        </a:p>
      </dsp:txBody>
      <dsp:txXfrm>
        <a:off x="999314" y="1933919"/>
        <a:ext cx="1237500" cy="368071"/>
      </dsp:txXfrm>
    </dsp:sp>
    <dsp:sp modelId="{4DED6527-EC49-458F-B5E2-97162907C342}">
      <dsp:nvSpPr>
        <dsp:cNvPr id="0" name=""/>
        <dsp:cNvSpPr/>
      </dsp:nvSpPr>
      <dsp:spPr>
        <a:xfrm>
          <a:off x="909314" y="2320394"/>
          <a:ext cx="1417500" cy="3680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Gantt charts</a:t>
          </a:r>
          <a:endParaRPr lang="en-US" sz="2000" kern="1200" dirty="0"/>
        </a:p>
      </dsp:txBody>
      <dsp:txXfrm>
        <a:off x="909314" y="2320394"/>
        <a:ext cx="1417500" cy="3680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5EF089-7692-42B3-81BC-5317EAFF55D2}">
      <dsp:nvSpPr>
        <dsp:cNvPr id="0" name=""/>
        <dsp:cNvSpPr/>
      </dsp:nvSpPr>
      <dsp:spPr>
        <a:xfrm>
          <a:off x="746842" y="1057"/>
          <a:ext cx="1260000" cy="6982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Logistic Regression</a:t>
          </a:r>
        </a:p>
      </dsp:txBody>
      <dsp:txXfrm>
        <a:off x="746842" y="1057"/>
        <a:ext cx="1260000" cy="698220"/>
      </dsp:txXfrm>
    </dsp:sp>
    <dsp:sp modelId="{1E0812EC-F250-4D26-926D-4856EAB42C49}">
      <dsp:nvSpPr>
        <dsp:cNvPr id="0" name=""/>
        <dsp:cNvSpPr/>
      </dsp:nvSpPr>
      <dsp:spPr>
        <a:xfrm>
          <a:off x="870592" y="734189"/>
          <a:ext cx="1012500" cy="6982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Random Forest</a:t>
          </a:r>
        </a:p>
      </dsp:txBody>
      <dsp:txXfrm>
        <a:off x="870592" y="734189"/>
        <a:ext cx="1012500" cy="698220"/>
      </dsp:txXfrm>
    </dsp:sp>
    <dsp:sp modelId="{10BF132F-E4CD-436E-80A1-6BC06CA8CC2D}">
      <dsp:nvSpPr>
        <dsp:cNvPr id="0" name=""/>
        <dsp:cNvSpPr/>
      </dsp:nvSpPr>
      <dsp:spPr>
        <a:xfrm>
          <a:off x="881842" y="1467321"/>
          <a:ext cx="990000" cy="6982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Neural network</a:t>
          </a:r>
        </a:p>
      </dsp:txBody>
      <dsp:txXfrm>
        <a:off x="881842" y="1467321"/>
        <a:ext cx="990000" cy="6982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01A6E7-4CF2-495E-BDED-B496F07C9D79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70794F-840E-4DFF-B512-F0CF47246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244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331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38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328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122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63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964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289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5398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27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19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060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3477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355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7885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6740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2556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32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Mauricio: We used histograms to plot continuous variables in our dataset. Histograms are a great way to visualize the distribution of numerical data, notice patterns and outliers.</a:t>
            </a:r>
          </a:p>
          <a:p>
            <a:r>
              <a:rPr lang="en-US" b="1" dirty="0"/>
              <a:t>For Monthly Household Income:</a:t>
            </a:r>
            <a:r>
              <a:rPr lang="en-US" dirty="0"/>
              <a:t> The histogram shows that most households fall into lower income brackets, with fewer households earning higher incomes. This right-skewed distribution is typical in socio-economic data.</a:t>
            </a:r>
          </a:p>
          <a:p>
            <a:r>
              <a:rPr lang="en-US" b="1" dirty="0"/>
              <a:t>For Housing Costs:</a:t>
            </a:r>
            <a:r>
              <a:rPr lang="en-US" dirty="0"/>
              <a:t> Here, we can see a wider distribution, with most households spending a moderate amount on housing. There are noticeable spikes at the higher end, indicating that some households face significant housing costs.</a:t>
            </a:r>
          </a:p>
          <a:p>
            <a:r>
              <a:rPr lang="en-US" b="1" dirty="0"/>
              <a:t>For Medical Expenses:</a:t>
            </a:r>
            <a:r>
              <a:rPr lang="en-US" dirty="0"/>
              <a:t> Most households report lower medical expenses, but there is a small but significant group that faces much higher costs, likely correlating with older or medically complex households.</a:t>
            </a:r>
          </a:p>
          <a:p>
            <a:endParaRPr lang="en-US" dirty="0"/>
          </a:p>
          <a:p>
            <a:r>
              <a:rPr lang="en-US" dirty="0"/>
              <a:t>Basically, these charts helps us understand which households are more likely to face financial strain and potentially participate in SNAP.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051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Mauricio: The correlation heatmap shows relationships between key variables:</a:t>
            </a:r>
          </a:p>
          <a:p>
            <a:r>
              <a:rPr lang="en-US" b="1" dirty="0"/>
              <a:t>Income &amp; SNAP Participation:</a:t>
            </a:r>
            <a:r>
              <a:rPr lang="en-US" dirty="0"/>
              <a:t> Moderate negative correlation, meaning lower-income households are more likely to participate in SNAP.</a:t>
            </a:r>
          </a:p>
          <a:p>
            <a:r>
              <a:rPr lang="en-US" b="1" dirty="0"/>
              <a:t>Housing Costs &amp; SNAP Participation:</a:t>
            </a:r>
            <a:r>
              <a:rPr lang="en-US" dirty="0"/>
              <a:t> Positive correlation, indicating that higher housing costs increase the likelihood of SNAP participation.</a:t>
            </a:r>
          </a:p>
          <a:p>
            <a:r>
              <a:rPr lang="en-US" b="1" dirty="0"/>
              <a:t>Household Size &amp; SNAP Participation:</a:t>
            </a:r>
            <a:r>
              <a:rPr lang="en-US" dirty="0"/>
              <a:t> Positive correlation, with larger households being more likely to participate.</a:t>
            </a:r>
          </a:p>
          <a:p>
            <a:r>
              <a:rPr lang="en-US" dirty="0"/>
              <a:t>This visual helps pinpoint the most relevant predictors for SNAP participation and highlights important variable interactions for further analysis.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21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Mauricio: The boxplot compares household income for SNAP participants and non-participants:</a:t>
            </a:r>
          </a:p>
          <a:p>
            <a:endParaRPr lang="en-US" dirty="0"/>
          </a:p>
          <a:p>
            <a:r>
              <a:rPr lang="en-US" b="1" dirty="0"/>
              <a:t>For the SNAP Participants:</a:t>
            </a:r>
            <a:r>
              <a:rPr lang="en-US" dirty="0"/>
              <a:t> Generally speaking, statistically have lower household incomes, with a more compressed range.</a:t>
            </a:r>
          </a:p>
          <a:p>
            <a:r>
              <a:rPr lang="en-US" b="1" dirty="0"/>
              <a:t>For the Non-Participants:</a:t>
            </a:r>
            <a:r>
              <a:rPr lang="en-US" dirty="0"/>
              <a:t> The data shows a wider range of incomes, with higher medians.</a:t>
            </a:r>
          </a:p>
          <a:p>
            <a:endParaRPr lang="en-US" dirty="0"/>
          </a:p>
          <a:p>
            <a:r>
              <a:rPr lang="en-US" dirty="0"/>
              <a:t>This visual highlights a difference in income between groups, reinforcing the theory that the income is a key predictor for people participating in the SNAP program.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459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Mauricio: The pair plot shows relationships between key continuous variables in our data (income, housing costs, household size) and SNAP participation:</a:t>
            </a:r>
          </a:p>
          <a:p>
            <a:endParaRPr lang="en-US" b="1" dirty="0"/>
          </a:p>
          <a:p>
            <a:r>
              <a:rPr lang="en-US" b="1" dirty="0"/>
              <a:t>Fore Trends:</a:t>
            </a:r>
            <a:r>
              <a:rPr lang="en-US" dirty="0"/>
              <a:t> This helped understand that lower income and larger household sizes are associated with higher SNAP participation.</a:t>
            </a:r>
          </a:p>
          <a:p>
            <a:r>
              <a:rPr lang="en-US" b="1" dirty="0"/>
              <a:t>For Distribution Patterns:</a:t>
            </a:r>
            <a:r>
              <a:rPr lang="en-US" dirty="0"/>
              <a:t> We can see here that there are clear groupings between participants and non-participants across multiple variables.</a:t>
            </a:r>
          </a:p>
          <a:p>
            <a:endParaRPr lang="en-US" dirty="0"/>
          </a:p>
          <a:p>
            <a:r>
              <a:rPr lang="en-US" dirty="0"/>
              <a:t>This helps visualize correlations and identify potential predictors for modeling.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27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84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7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0794F-840E-4DFF-B512-F0CF472467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774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355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596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158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444154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0281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4418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066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15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28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55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633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648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365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174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211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808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F151-4D96-4485-A3D5-56108F2A3DA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496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975EF151-4D96-4485-A3D5-56108F2A3DA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3F382B73-4D39-4E34-B97F-A9C723012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7699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rs.usda.gov/data-products/foodaps-national-household-food-acquisition-and-purchase-survey/" TargetMode="Externa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le.nguyen1734/viz/Snap_visualization/OverallStory?publish=ye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2B09BA-C7AB-0394-A868-89EC1AAA83AC}"/>
              </a:ext>
            </a:extLst>
          </p:cNvPr>
          <p:cNvSpPr txBox="1"/>
          <p:nvPr/>
        </p:nvSpPr>
        <p:spPr>
          <a:xfrm>
            <a:off x="0" y="82296"/>
            <a:ext cx="12192000" cy="67757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7ABDE1-AC9A-6FCF-FCCA-5F6C1830F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256" y="82294"/>
            <a:ext cx="9637776" cy="14996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4595CA-6C36-6166-B146-217DB93E1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152" y="1581913"/>
            <a:ext cx="6403847" cy="52760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882C93-3583-69F4-94C7-E19A48D59F92}"/>
              </a:ext>
            </a:extLst>
          </p:cNvPr>
          <p:cNvSpPr txBox="1"/>
          <p:nvPr/>
        </p:nvSpPr>
        <p:spPr>
          <a:xfrm>
            <a:off x="0" y="2157854"/>
            <a:ext cx="5829805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200" b="1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Aptos Display" panose="020B0004020202020204" pitchFamily="34" charset="0"/>
              </a:rPr>
              <a:t>SNAP PARTICIPATION &amp; MACHINE LEARNING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GROUP 2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Shareen, Le, Richard and Mauricio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213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BAEFC6-263D-50D7-C63F-210504C56CA6}"/>
              </a:ext>
            </a:extLst>
          </p:cNvPr>
          <p:cNvSpPr txBox="1"/>
          <p:nvPr/>
        </p:nvSpPr>
        <p:spPr>
          <a:xfrm>
            <a:off x="1" y="1581665"/>
            <a:ext cx="12191999" cy="3054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MACHINE LEARNING MODEL</a:t>
            </a:r>
            <a:r>
              <a:rPr lang="en-US" sz="30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</a:t>
            </a:r>
            <a:endParaRPr lang="en-US" sz="3000" b="1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Logistic Regression</a:t>
            </a:r>
          </a:p>
          <a:p>
            <a:pPr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Random Forest Analysis</a:t>
            </a:r>
          </a:p>
          <a:p>
            <a:pPr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Neutral Network Te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sting</a:t>
            </a:r>
          </a:p>
        </p:txBody>
      </p:sp>
    </p:spTree>
    <p:extLst>
      <p:ext uri="{BB962C8B-B14F-4D97-AF65-F5344CB8AC3E}">
        <p14:creationId xmlns:p14="http://schemas.microsoft.com/office/powerpoint/2010/main" val="3831829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BAEFC6-263D-50D7-C63F-210504C56CA6}"/>
              </a:ext>
            </a:extLst>
          </p:cNvPr>
          <p:cNvSpPr txBox="1"/>
          <p:nvPr/>
        </p:nvSpPr>
        <p:spPr>
          <a:xfrm>
            <a:off x="1" y="1581665"/>
            <a:ext cx="12191999" cy="3054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MACHINE LEARNING MODEL</a:t>
            </a:r>
            <a:r>
              <a:rPr lang="en-US" sz="30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</a:t>
            </a:r>
            <a:endParaRPr lang="en-US" sz="3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Logistic Regression</a:t>
            </a:r>
          </a:p>
          <a:p>
            <a:pPr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Random Forest Analysis</a:t>
            </a:r>
          </a:p>
          <a:p>
            <a:pPr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Neutral Network Te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42B16A-30F4-C6D5-C717-657419C97511}"/>
              </a:ext>
            </a:extLst>
          </p:cNvPr>
          <p:cNvSpPr txBox="1"/>
          <p:nvPr/>
        </p:nvSpPr>
        <p:spPr>
          <a:xfrm>
            <a:off x="3424436" y="5550408"/>
            <a:ext cx="5343129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Used the same Features described above in the EDA</a:t>
            </a:r>
          </a:p>
        </p:txBody>
      </p:sp>
    </p:spTree>
    <p:extLst>
      <p:ext uri="{BB962C8B-B14F-4D97-AF65-F5344CB8AC3E}">
        <p14:creationId xmlns:p14="http://schemas.microsoft.com/office/powerpoint/2010/main" val="1071491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68269F-7B4B-A07D-7BE9-6C8A772A5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F48774-3327-43BF-B2B3-EEA2356F4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First Iteration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D2876E-B752-E3A4-4185-9E64275EE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636" y="2626781"/>
            <a:ext cx="4228521" cy="251214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5BE380B-0527-70C2-7B77-1D8612EDD983}"/>
              </a:ext>
            </a:extLst>
          </p:cNvPr>
          <p:cNvSpPr/>
          <p:nvPr/>
        </p:nvSpPr>
        <p:spPr>
          <a:xfrm>
            <a:off x="4243878" y="3383280"/>
            <a:ext cx="320040" cy="11887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C042E4-02A1-8854-1BF4-440EE2DBA02E}"/>
              </a:ext>
            </a:extLst>
          </p:cNvPr>
          <p:cNvSpPr txBox="1"/>
          <p:nvPr/>
        </p:nvSpPr>
        <p:spPr>
          <a:xfrm>
            <a:off x="914420" y="5496523"/>
            <a:ext cx="4412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The model predicts with an average accuracy of 78%</a:t>
            </a:r>
          </a:p>
        </p:txBody>
      </p:sp>
    </p:spTree>
    <p:extLst>
      <p:ext uri="{BB962C8B-B14F-4D97-AF65-F5344CB8AC3E}">
        <p14:creationId xmlns:p14="http://schemas.microsoft.com/office/powerpoint/2010/main" val="1870984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68269F-7B4B-A07D-7BE9-6C8A772A5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F48774-3327-43BF-B2B3-EEA2356F4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First Iteration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D2876E-B752-E3A4-4185-9E64275EE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636" y="2626781"/>
            <a:ext cx="4228521" cy="25121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09F924-CA46-0274-CEA3-03090C9A5EE4}"/>
              </a:ext>
            </a:extLst>
          </p:cNvPr>
          <p:cNvSpPr/>
          <p:nvPr/>
        </p:nvSpPr>
        <p:spPr>
          <a:xfrm>
            <a:off x="1118636" y="3129034"/>
            <a:ext cx="4038580" cy="1146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CA2B86-2D7D-B3D6-3E42-1CC62C327D8E}"/>
              </a:ext>
            </a:extLst>
          </p:cNvPr>
          <p:cNvSpPr txBox="1"/>
          <p:nvPr/>
        </p:nvSpPr>
        <p:spPr>
          <a:xfrm>
            <a:off x="917468" y="5901907"/>
            <a:ext cx="5948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The model struggles to accurately predict "Not Participating" instances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B831E2-86C8-1818-35C0-EE91F9CA6F23}"/>
              </a:ext>
            </a:extLst>
          </p:cNvPr>
          <p:cNvSpPr txBox="1"/>
          <p:nvPr/>
        </p:nvSpPr>
        <p:spPr>
          <a:xfrm>
            <a:off x="914420" y="5496523"/>
            <a:ext cx="4412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The model predicts with an average accuracy of 78%</a:t>
            </a:r>
          </a:p>
        </p:txBody>
      </p:sp>
    </p:spTree>
    <p:extLst>
      <p:ext uri="{BB962C8B-B14F-4D97-AF65-F5344CB8AC3E}">
        <p14:creationId xmlns:p14="http://schemas.microsoft.com/office/powerpoint/2010/main" val="3512387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68269F-7B4B-A07D-7BE9-6C8A772A5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F48774-3327-43BF-B2B3-EEA2356F4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First Iteration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538330-1321-F905-837F-8A9E3D35C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Second Iteration</a:t>
            </a:r>
          </a:p>
          <a:p>
            <a:pPr marL="0" indent="0">
              <a:buNone/>
            </a:pPr>
            <a:r>
              <a:rPr lang="en-US" sz="2000" dirty="0"/>
              <a:t>      (after removal of two features)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D2876E-B752-E3A4-4185-9E64275EE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636" y="2626781"/>
            <a:ext cx="4228521" cy="25121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550ABE-89D3-2746-8D42-809326C68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36" y="2635925"/>
            <a:ext cx="4228521" cy="2542001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F406250-F073-60E8-E913-4FC42FC59F37}"/>
              </a:ext>
            </a:extLst>
          </p:cNvPr>
          <p:cNvSpPr/>
          <p:nvPr/>
        </p:nvSpPr>
        <p:spPr>
          <a:xfrm>
            <a:off x="9646920" y="3182112"/>
            <a:ext cx="320040" cy="11887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CA2B86-2D7D-B3D6-3E42-1CC62C327D8E}"/>
              </a:ext>
            </a:extLst>
          </p:cNvPr>
          <p:cNvSpPr txBox="1"/>
          <p:nvPr/>
        </p:nvSpPr>
        <p:spPr>
          <a:xfrm>
            <a:off x="917468" y="5901907"/>
            <a:ext cx="5948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The model struggles to accurately predict "Not Participating" instances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A66D0E-8431-05C0-40D5-4A54F615488D}"/>
              </a:ext>
            </a:extLst>
          </p:cNvPr>
          <p:cNvSpPr txBox="1"/>
          <p:nvPr/>
        </p:nvSpPr>
        <p:spPr>
          <a:xfrm>
            <a:off x="914420" y="5496523"/>
            <a:ext cx="4412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The model predicts with an average accuracy of 78%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F6CE2E-D7F3-99D2-B486-885189EDAF1E}"/>
              </a:ext>
            </a:extLst>
          </p:cNvPr>
          <p:cNvSpPr/>
          <p:nvPr/>
        </p:nvSpPr>
        <p:spPr>
          <a:xfrm>
            <a:off x="9646920" y="3452921"/>
            <a:ext cx="320040" cy="1188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56F074-5864-91AF-E63E-E624808E1702}"/>
              </a:ext>
            </a:extLst>
          </p:cNvPr>
          <p:cNvSpPr txBox="1"/>
          <p:nvPr/>
        </p:nvSpPr>
        <p:spPr>
          <a:xfrm>
            <a:off x="10963656" y="3335525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Still 78%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2519E996-A176-CF67-78C2-4CAFC5ACC52B}"/>
              </a:ext>
            </a:extLst>
          </p:cNvPr>
          <p:cNvSpPr/>
          <p:nvPr/>
        </p:nvSpPr>
        <p:spPr>
          <a:xfrm>
            <a:off x="10762488" y="3419131"/>
            <a:ext cx="201168" cy="202120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704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68269F-7B4B-A07D-7BE9-6C8A772A5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F48774-3327-43BF-B2B3-EEA2356F4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First Iteration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538330-1321-F905-837F-8A9E3D35C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Second Iteration</a:t>
            </a:r>
          </a:p>
          <a:p>
            <a:pPr marL="0" indent="0">
              <a:buNone/>
            </a:pPr>
            <a:r>
              <a:rPr lang="en-US" sz="2000" dirty="0"/>
              <a:t>      (after removal of two features)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D2876E-B752-E3A4-4185-9E64275EE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636" y="2626781"/>
            <a:ext cx="4228521" cy="25121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550ABE-89D3-2746-8D42-809326C68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36" y="2635925"/>
            <a:ext cx="4228521" cy="2542001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F406250-F073-60E8-E913-4FC42FC59F37}"/>
              </a:ext>
            </a:extLst>
          </p:cNvPr>
          <p:cNvSpPr/>
          <p:nvPr/>
        </p:nvSpPr>
        <p:spPr>
          <a:xfrm>
            <a:off x="9646920" y="3182112"/>
            <a:ext cx="320040" cy="11887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6F03DC-FC78-9B2F-33BD-B1B2BFB75212}"/>
              </a:ext>
            </a:extLst>
          </p:cNvPr>
          <p:cNvSpPr txBox="1"/>
          <p:nvPr/>
        </p:nvSpPr>
        <p:spPr>
          <a:xfrm>
            <a:off x="917468" y="6348889"/>
            <a:ext cx="10154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effectLst/>
                <a:latin typeface="system-ui"/>
              </a:rPr>
              <a:t>CONCLUSION: No improvement to model accuracy by removing features, namely </a:t>
            </a:r>
            <a:r>
              <a:rPr lang="en-US" b="1" i="0" dirty="0" err="1">
                <a:effectLst/>
                <a:latin typeface="system-ui"/>
              </a:rPr>
              <a:t>fah_paid</a:t>
            </a:r>
            <a:r>
              <a:rPr lang="en-US" b="1" i="0" dirty="0">
                <a:effectLst/>
                <a:latin typeface="system-ui"/>
              </a:rPr>
              <a:t> and </a:t>
            </a:r>
            <a:r>
              <a:rPr lang="en-US" b="1" i="0" dirty="0" err="1">
                <a:effectLst/>
                <a:latin typeface="system-ui"/>
              </a:rPr>
              <a:t>fafh_paid</a:t>
            </a:r>
            <a:endParaRPr lang="en-US" b="1" i="0" dirty="0">
              <a:effectLst/>
              <a:latin typeface="system-ui"/>
            </a:endParaRP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CA2B86-2D7D-B3D6-3E42-1CC62C327D8E}"/>
              </a:ext>
            </a:extLst>
          </p:cNvPr>
          <p:cNvSpPr txBox="1"/>
          <p:nvPr/>
        </p:nvSpPr>
        <p:spPr>
          <a:xfrm>
            <a:off x="917468" y="5901907"/>
            <a:ext cx="5948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The model struggles to accurately predict "Not Participating" instances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A66D0E-8431-05C0-40D5-4A54F615488D}"/>
              </a:ext>
            </a:extLst>
          </p:cNvPr>
          <p:cNvSpPr txBox="1"/>
          <p:nvPr/>
        </p:nvSpPr>
        <p:spPr>
          <a:xfrm>
            <a:off x="914420" y="5496523"/>
            <a:ext cx="4412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The model predicts with an average accuracy of 78%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F6CE2E-D7F3-99D2-B486-885189EDAF1E}"/>
              </a:ext>
            </a:extLst>
          </p:cNvPr>
          <p:cNvSpPr/>
          <p:nvPr/>
        </p:nvSpPr>
        <p:spPr>
          <a:xfrm>
            <a:off x="9646920" y="3452921"/>
            <a:ext cx="320040" cy="11887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388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68269F-7B4B-A07D-7BE9-6C8A772A5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F48774-3327-43BF-B2B3-EEA2356F4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Classification Report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538330-1321-F905-837F-8A9E3D35C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Feature Importance</a:t>
            </a:r>
          </a:p>
          <a:p>
            <a:pPr marL="0" indent="0">
              <a:buNone/>
            </a:pPr>
            <a:r>
              <a:rPr lang="en-US" sz="2000" dirty="0"/>
              <a:t>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6DE59F-4325-9777-CDE5-CA623D8D4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933" y="1992440"/>
            <a:ext cx="4014833" cy="34747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18911B-561B-0159-CEB4-046D1E0CE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496" y="2234166"/>
            <a:ext cx="4182942" cy="12801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CF5D7E1-7DBF-9509-9110-3325F40B079F}"/>
              </a:ext>
            </a:extLst>
          </p:cNvPr>
          <p:cNvSpPr/>
          <p:nvPr/>
        </p:nvSpPr>
        <p:spPr>
          <a:xfrm>
            <a:off x="4206240" y="3044952"/>
            <a:ext cx="301752" cy="11887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FDAEE92-DE07-4057-7A0D-5CBB95233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496" y="4232720"/>
            <a:ext cx="3564311" cy="24688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674085-71F5-6C90-CAE2-2F88DDB3B3B6}"/>
              </a:ext>
            </a:extLst>
          </p:cNvPr>
          <p:cNvSpPr txBox="1"/>
          <p:nvPr/>
        </p:nvSpPr>
        <p:spPr>
          <a:xfrm>
            <a:off x="912344" y="3971110"/>
            <a:ext cx="23246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Best parameters and predictions:</a:t>
            </a:r>
          </a:p>
        </p:txBody>
      </p:sp>
    </p:spTree>
    <p:extLst>
      <p:ext uri="{BB962C8B-B14F-4D97-AF65-F5344CB8AC3E}">
        <p14:creationId xmlns:p14="http://schemas.microsoft.com/office/powerpoint/2010/main" val="2660341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68269F-7B4B-A07D-7BE9-6C8A772A5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F48774-3327-43BF-B2B3-EEA2356F4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Classification Report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538330-1321-F905-837F-8A9E3D35C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441577"/>
            <a:ext cx="5181600" cy="469519"/>
          </a:xfrm>
        </p:spPr>
        <p:txBody>
          <a:bodyPr>
            <a:noAutofit/>
          </a:bodyPr>
          <a:lstStyle/>
          <a:p>
            <a:r>
              <a:rPr lang="en-US" dirty="0"/>
              <a:t>Feature Importance</a:t>
            </a:r>
          </a:p>
          <a:p>
            <a:pPr marL="0" indent="0">
              <a:buNone/>
            </a:pPr>
            <a:r>
              <a:rPr lang="en-US" sz="2000" dirty="0"/>
              <a:t>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6DE59F-4325-9777-CDE5-CA623D8D4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933" y="1992440"/>
            <a:ext cx="4014833" cy="34747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18911B-561B-0159-CEB4-046D1E0CE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496" y="2234166"/>
            <a:ext cx="4182942" cy="12801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CF5D7E1-7DBF-9509-9110-3325F40B079F}"/>
              </a:ext>
            </a:extLst>
          </p:cNvPr>
          <p:cNvSpPr/>
          <p:nvPr/>
        </p:nvSpPr>
        <p:spPr>
          <a:xfrm>
            <a:off x="4206240" y="3044952"/>
            <a:ext cx="301752" cy="11887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FDAEE92-DE07-4057-7A0D-5CBB95233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496" y="4232720"/>
            <a:ext cx="3564311" cy="24688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674085-71F5-6C90-CAE2-2F88DDB3B3B6}"/>
              </a:ext>
            </a:extLst>
          </p:cNvPr>
          <p:cNvSpPr txBox="1"/>
          <p:nvPr/>
        </p:nvSpPr>
        <p:spPr>
          <a:xfrm>
            <a:off x="912344" y="3971110"/>
            <a:ext cx="23246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Best parameters and predictions: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1DE109-6D1E-4F9D-AB76-6300F1E0C1AF}"/>
              </a:ext>
            </a:extLst>
          </p:cNvPr>
          <p:cNvSpPr txBox="1"/>
          <p:nvPr/>
        </p:nvSpPr>
        <p:spPr>
          <a:xfrm>
            <a:off x="6358128" y="5846544"/>
            <a:ext cx="4919472" cy="64633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92D05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Household average (monthly) income [</a:t>
            </a:r>
            <a:r>
              <a:rPr lang="en-US" sz="1800" dirty="0" err="1">
                <a:solidFill>
                  <a:srgbClr val="92D05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inchavg_r</a:t>
            </a:r>
            <a:r>
              <a:rPr lang="en-US" dirty="0">
                <a:solidFill>
                  <a:srgbClr val="92D050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]</a:t>
            </a:r>
            <a:r>
              <a:rPr lang="en-US" sz="1800" dirty="0">
                <a:solidFill>
                  <a:srgbClr val="92D05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h</a:t>
            </a:r>
            <a:r>
              <a:rPr lang="en-US" dirty="0">
                <a:solidFill>
                  <a:srgbClr val="92D050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as the highest Importance Score</a:t>
            </a:r>
            <a:endParaRPr 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23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B7F11-2AE8-E79D-2758-550C019E9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3C0D6-7DE5-6DA8-4490-8416B532E7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16695"/>
            <a:ext cx="5181600" cy="4024610"/>
          </a:xfrm>
        </p:spPr>
        <p:txBody>
          <a:bodyPr/>
          <a:lstStyle/>
          <a:p>
            <a:r>
              <a:rPr lang="en-US" dirty="0"/>
              <a:t>First Iteration w/ </a:t>
            </a:r>
            <a:r>
              <a:rPr lang="en-US" b="1" dirty="0" err="1">
                <a:solidFill>
                  <a:srgbClr val="00B0F0"/>
                </a:solidFill>
              </a:rPr>
              <a:t>relu</a:t>
            </a:r>
            <a:endParaRPr lang="en-US" b="1" dirty="0">
              <a:solidFill>
                <a:srgbClr val="00B0F0"/>
              </a:solidFill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        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A482B8-9D94-1E78-16CA-15F21920E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309" y="2087858"/>
            <a:ext cx="4457693" cy="27432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8D1316-8993-0E4F-7AB7-5EF743EF1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527" y="2514600"/>
            <a:ext cx="4744469" cy="1828800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1308FA6-D7C0-8A93-738A-5CCFC1ED6B1C}"/>
              </a:ext>
            </a:extLst>
          </p:cNvPr>
          <p:cNvSpPr txBox="1"/>
          <p:nvPr/>
        </p:nvSpPr>
        <p:spPr>
          <a:xfrm>
            <a:off x="2777883" y="4640354"/>
            <a:ext cx="1139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0.782</a:t>
            </a:r>
          </a:p>
        </p:txBody>
      </p:sp>
    </p:spTree>
    <p:extLst>
      <p:ext uri="{BB962C8B-B14F-4D97-AF65-F5344CB8AC3E}">
        <p14:creationId xmlns:p14="http://schemas.microsoft.com/office/powerpoint/2010/main" val="10222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B7F11-2AE8-E79D-2758-550C019E9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3C0D6-7DE5-6DA8-4490-8416B532E7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16695"/>
            <a:ext cx="5181600" cy="4024610"/>
          </a:xfrm>
        </p:spPr>
        <p:txBody>
          <a:bodyPr/>
          <a:lstStyle/>
          <a:p>
            <a:r>
              <a:rPr lang="en-US" dirty="0"/>
              <a:t>First Iteration w/ </a:t>
            </a:r>
            <a:r>
              <a:rPr lang="en-US" b="1" dirty="0" err="1">
                <a:solidFill>
                  <a:srgbClr val="00B0F0"/>
                </a:solidFill>
              </a:rPr>
              <a:t>relu</a:t>
            </a:r>
            <a:endParaRPr lang="en-US" b="1" dirty="0">
              <a:solidFill>
                <a:srgbClr val="00B0F0"/>
              </a:solidFill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         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E633A4-AF85-CF18-30AA-7FEFE36BED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58576" y="1416695"/>
            <a:ext cx="5181600" cy="3889673"/>
          </a:xfrm>
        </p:spPr>
        <p:txBody>
          <a:bodyPr/>
          <a:lstStyle/>
          <a:p>
            <a:r>
              <a:rPr lang="en-US" dirty="0"/>
              <a:t>Second Iteration with </a:t>
            </a:r>
            <a:r>
              <a:rPr lang="en-US" b="1" dirty="0">
                <a:solidFill>
                  <a:srgbClr val="FF0000"/>
                </a:solidFill>
              </a:rPr>
              <a:t>tanh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A482B8-9D94-1E78-16CA-15F21920E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309" y="2087858"/>
            <a:ext cx="4457693" cy="27432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11E969-4D0C-A022-8C94-DB16F2A7A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736" y="2067900"/>
            <a:ext cx="4243381" cy="27432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8D1316-8993-0E4F-7AB7-5EF743EF1D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527" y="2514600"/>
            <a:ext cx="4744469" cy="182880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B4A740-977B-7256-FE5D-CFCE40C5AD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5736" y="2515338"/>
            <a:ext cx="4718431" cy="18288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1308FA6-D7C0-8A93-738A-5CCFC1ED6B1C}"/>
              </a:ext>
            </a:extLst>
          </p:cNvPr>
          <p:cNvSpPr txBox="1"/>
          <p:nvPr/>
        </p:nvSpPr>
        <p:spPr>
          <a:xfrm>
            <a:off x="2777883" y="4640354"/>
            <a:ext cx="1186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0.782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C9B9B1-E287-643D-B958-01665C36290E}"/>
              </a:ext>
            </a:extLst>
          </p:cNvPr>
          <p:cNvSpPr txBox="1"/>
          <p:nvPr/>
        </p:nvSpPr>
        <p:spPr>
          <a:xfrm>
            <a:off x="8252594" y="4640353"/>
            <a:ext cx="1186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0.802</a:t>
            </a:r>
          </a:p>
        </p:txBody>
      </p:sp>
    </p:spTree>
    <p:extLst>
      <p:ext uri="{BB962C8B-B14F-4D97-AF65-F5344CB8AC3E}">
        <p14:creationId xmlns:p14="http://schemas.microsoft.com/office/powerpoint/2010/main" val="2760726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390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B70C469-13F0-1981-7B0B-8B6BF66A5083}"/>
              </a:ext>
            </a:extLst>
          </p:cNvPr>
          <p:cNvSpPr txBox="1">
            <a:spLocks/>
          </p:cNvSpPr>
          <p:nvPr/>
        </p:nvSpPr>
        <p:spPr>
          <a:xfrm>
            <a:off x="686834" y="1153572"/>
            <a:ext cx="3200400" cy="4461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Executive Summary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FDC933-8C6D-B219-D3E9-900ABAB58CEB}"/>
              </a:ext>
            </a:extLst>
          </p:cNvPr>
          <p:cNvSpPr txBox="1">
            <a:spLocks/>
          </p:cNvSpPr>
          <p:nvPr/>
        </p:nvSpPr>
        <p:spPr>
          <a:xfrm>
            <a:off x="4447308" y="636191"/>
            <a:ext cx="6906491" cy="558561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dirty="0"/>
              <a:t>The scope is SNAP participation surveys in 2012 and 2013</a:t>
            </a:r>
          </a:p>
          <a:p>
            <a:r>
              <a:rPr lang="en-US" dirty="0"/>
              <a:t>The source is the U.S. Department of Agriculture via </a:t>
            </a:r>
            <a:r>
              <a:rPr lang="en-US" dirty="0" err="1"/>
              <a:t>FoodAPS</a:t>
            </a:r>
            <a:r>
              <a:rPr lang="en-US" dirty="0"/>
              <a:t> National Household Food Acquisition and Purchase Survey (</a:t>
            </a:r>
            <a:r>
              <a:rPr lang="en-US" dirty="0">
                <a:hlinkClick r:id="rId2"/>
              </a:rPr>
              <a:t>link</a:t>
            </a:r>
            <a:r>
              <a:rPr lang="en-US" dirty="0"/>
              <a:t>)</a:t>
            </a:r>
          </a:p>
          <a:p>
            <a:r>
              <a:rPr lang="en-US" dirty="0"/>
              <a:t>This project resulted in</a:t>
            </a:r>
          </a:p>
          <a:p>
            <a:pPr lvl="1"/>
            <a:r>
              <a:rPr lang="en-US" dirty="0"/>
              <a:t>4826 records retrieved</a:t>
            </a:r>
          </a:p>
          <a:p>
            <a:pPr lvl="1"/>
            <a:r>
              <a:rPr lang="en-US" dirty="0"/>
              <a:t>SQL database and csv file</a:t>
            </a:r>
          </a:p>
          <a:p>
            <a:pPr lvl="1"/>
            <a:r>
              <a:rPr lang="en-US" dirty="0"/>
              <a:t>Unique visualizations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8444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B7F11-2AE8-E79D-2758-550C019E9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3C0D6-7DE5-6DA8-4490-8416B532E7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16695"/>
            <a:ext cx="5181600" cy="4024610"/>
          </a:xfrm>
        </p:spPr>
        <p:txBody>
          <a:bodyPr/>
          <a:lstStyle/>
          <a:p>
            <a:r>
              <a:rPr lang="en-US" dirty="0"/>
              <a:t>First Iteration w/ </a:t>
            </a:r>
            <a:r>
              <a:rPr lang="en-US" b="1" dirty="0" err="1">
                <a:solidFill>
                  <a:srgbClr val="00B0F0"/>
                </a:solidFill>
              </a:rPr>
              <a:t>relu</a:t>
            </a:r>
            <a:endParaRPr lang="en-US" b="1" dirty="0">
              <a:solidFill>
                <a:srgbClr val="00B0F0"/>
              </a:solidFill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         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E633A4-AF85-CF18-30AA-7FEFE36BED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58576" y="1416695"/>
            <a:ext cx="5181600" cy="3889673"/>
          </a:xfrm>
        </p:spPr>
        <p:txBody>
          <a:bodyPr/>
          <a:lstStyle/>
          <a:p>
            <a:r>
              <a:rPr lang="en-US" dirty="0"/>
              <a:t>Second Iteration with </a:t>
            </a:r>
            <a:r>
              <a:rPr lang="en-US" b="1" dirty="0">
                <a:solidFill>
                  <a:srgbClr val="FF0000"/>
                </a:solidFill>
              </a:rPr>
              <a:t>tanh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F7D897-5B21-4B39-7B3D-CBE21BFC5FFC}"/>
              </a:ext>
            </a:extLst>
          </p:cNvPr>
          <p:cNvSpPr txBox="1"/>
          <p:nvPr/>
        </p:nvSpPr>
        <p:spPr>
          <a:xfrm>
            <a:off x="838200" y="5528592"/>
            <a:ext cx="108424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effectLst/>
                <a:latin typeface="system-ui"/>
              </a:rPr>
              <a:t>CONCLUSION: Changing to activation function to tanh may be advantageous because </a:t>
            </a:r>
            <a:r>
              <a:rPr lang="en-US" b="1" i="0" dirty="0">
                <a:solidFill>
                  <a:srgbClr val="FF0000"/>
                </a:solidFill>
                <a:effectLst/>
                <a:latin typeface="system-ui"/>
              </a:rPr>
              <a:t>tanh</a:t>
            </a:r>
            <a:r>
              <a:rPr lang="en-US" b="1" i="0" dirty="0">
                <a:effectLst/>
                <a:latin typeface="system-ui"/>
              </a:rPr>
              <a:t> is centered around 0 [-1 to 1], whereas </a:t>
            </a:r>
            <a:r>
              <a:rPr lang="en-US" b="1" i="0" dirty="0" err="1">
                <a:solidFill>
                  <a:srgbClr val="00B0F0"/>
                </a:solidFill>
                <a:effectLst/>
                <a:latin typeface="system-ui"/>
              </a:rPr>
              <a:t>relu</a:t>
            </a:r>
            <a:r>
              <a:rPr lang="en-US" b="1" i="0" dirty="0">
                <a:effectLst/>
                <a:latin typeface="system-ui"/>
              </a:rPr>
              <a:t> is less centered [0 to infinity]. This may be because our y feature is binary in nature (1 = yes, 0 = no).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A482B8-9D94-1E78-16CA-15F21920E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309" y="2087858"/>
            <a:ext cx="4457693" cy="27432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11E969-4D0C-A022-8C94-DB16F2A7A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736" y="2067900"/>
            <a:ext cx="4243381" cy="27432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8D1316-8993-0E4F-7AB7-5EF743EF1D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527" y="2514600"/>
            <a:ext cx="4744469" cy="182880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B4A740-977B-7256-FE5D-CFCE40C5AD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5736" y="2515338"/>
            <a:ext cx="4718431" cy="18288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1308FA6-D7C0-8A93-738A-5CCFC1ED6B1C}"/>
              </a:ext>
            </a:extLst>
          </p:cNvPr>
          <p:cNvSpPr txBox="1"/>
          <p:nvPr/>
        </p:nvSpPr>
        <p:spPr>
          <a:xfrm>
            <a:off x="2777883" y="4640354"/>
            <a:ext cx="1186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0.782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C9B9B1-E287-643D-B958-01665C36290E}"/>
              </a:ext>
            </a:extLst>
          </p:cNvPr>
          <p:cNvSpPr txBox="1"/>
          <p:nvPr/>
        </p:nvSpPr>
        <p:spPr>
          <a:xfrm>
            <a:off x="8252594" y="4640353"/>
            <a:ext cx="1186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0.802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62C7E0-5F2A-2118-5A29-0D1EACF74346}"/>
              </a:ext>
            </a:extLst>
          </p:cNvPr>
          <p:cNvSpPr txBox="1"/>
          <p:nvPr/>
        </p:nvSpPr>
        <p:spPr>
          <a:xfrm>
            <a:off x="4362192" y="4796014"/>
            <a:ext cx="3467616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One tweak led to a 2.6% increase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8FFA7E2-BC6C-F85F-964E-62DAEEE346E4}"/>
              </a:ext>
            </a:extLst>
          </p:cNvPr>
          <p:cNvSpPr/>
          <p:nvPr/>
        </p:nvSpPr>
        <p:spPr>
          <a:xfrm>
            <a:off x="7829808" y="4855233"/>
            <a:ext cx="309162" cy="232606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28C5E9F-33B0-8EC4-9332-8FFE0E5345E0}"/>
              </a:ext>
            </a:extLst>
          </p:cNvPr>
          <p:cNvSpPr/>
          <p:nvPr/>
        </p:nvSpPr>
        <p:spPr>
          <a:xfrm rot="10800000">
            <a:off x="4053840" y="4860081"/>
            <a:ext cx="309162" cy="232606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9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9C715D-8240-EC4B-C0C3-01A384379098}"/>
              </a:ext>
            </a:extLst>
          </p:cNvPr>
          <p:cNvSpPr txBox="1"/>
          <p:nvPr/>
        </p:nvSpPr>
        <p:spPr>
          <a:xfrm>
            <a:off x="1024128" y="1088136"/>
            <a:ext cx="10030968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Tableau for the SNAP Participation and </a:t>
            </a:r>
            <a:br>
              <a:rPr lang="en-US" sz="2800" b="1" dirty="0"/>
            </a:br>
            <a:r>
              <a:rPr lang="en-US" sz="2800" b="1" dirty="0"/>
              <a:t>Machine Learning Project</a:t>
            </a:r>
          </a:p>
          <a:p>
            <a:pPr algn="ctr"/>
            <a:endParaRPr lang="en-US" sz="2800" b="1" dirty="0"/>
          </a:p>
          <a:p>
            <a:pPr algn="ctr"/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Bar and line charts to visualize Count of household, avg. of Snap distance and avg. of income vs household size</a:t>
            </a:r>
          </a:p>
          <a:p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Scatter plot of the distribution of FAFH Paid and FAH Paid</a:t>
            </a:r>
          </a:p>
          <a:p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Gantt charts to visualize Avg. Income vs. Expenses</a:t>
            </a: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TABLEAU</a:t>
            </a:r>
            <a:endParaRPr lang="en-US" b="1" dirty="0"/>
          </a:p>
          <a:p>
            <a:pPr algn="ctr"/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b="1" dirty="0"/>
          </a:p>
          <a:p>
            <a:pPr algn="ctr"/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54791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DC450-8D91-2273-EAB0-B55B0B9C0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Bar and line charts to visualize Count of household, avg. of Snap distance and avg. of income vs household size</a:t>
            </a: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52803F-E13C-2D48-B853-86515557E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23" y="1572768"/>
            <a:ext cx="9877238" cy="4562855"/>
          </a:xfrm>
        </p:spPr>
      </p:pic>
    </p:spTree>
    <p:extLst>
      <p:ext uri="{BB962C8B-B14F-4D97-AF65-F5344CB8AC3E}">
        <p14:creationId xmlns:p14="http://schemas.microsoft.com/office/powerpoint/2010/main" val="165152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DDD6C-812D-CFF6-F066-86F74FD85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Scatter plot of the distribution of FAFH Paid and FAH Paid</a:t>
            </a:r>
            <a:b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838657-F443-9ED0-EC4A-2AF43BFBB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" y="1481328"/>
            <a:ext cx="11329417" cy="5093207"/>
          </a:xfrm>
        </p:spPr>
      </p:pic>
    </p:spTree>
    <p:extLst>
      <p:ext uri="{BB962C8B-B14F-4D97-AF65-F5344CB8AC3E}">
        <p14:creationId xmlns:p14="http://schemas.microsoft.com/office/powerpoint/2010/main" val="3843666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46227-EBD0-8DDE-3309-CBCE1EFE0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Gantt charts to visualize Avg. Income vs. Expenses</a:t>
            </a:r>
            <a:b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D6037F-636B-87F7-570A-E6FF9DCC3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16" y="1481328"/>
            <a:ext cx="11576304" cy="5011547"/>
          </a:xfrm>
        </p:spPr>
      </p:pic>
    </p:spTree>
    <p:extLst>
      <p:ext uri="{BB962C8B-B14F-4D97-AF65-F5344CB8AC3E}">
        <p14:creationId xmlns:p14="http://schemas.microsoft.com/office/powerpoint/2010/main" val="3525905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46227-EBD0-8DDE-3309-CBCE1EFE0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Gantt charts to visualize Avg. Income vs. Expenses</a:t>
            </a:r>
            <a:b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5AF529-90F7-F4DD-2646-9C322BD4D6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2" y="1307593"/>
            <a:ext cx="11237975" cy="5185282"/>
          </a:xfrm>
        </p:spPr>
      </p:pic>
    </p:spTree>
    <p:extLst>
      <p:ext uri="{BB962C8B-B14F-4D97-AF65-F5344CB8AC3E}">
        <p14:creationId xmlns:p14="http://schemas.microsoft.com/office/powerpoint/2010/main" val="2095080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486E1-1197-B663-B592-F48AB06F4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DF2FA-8A44-3AB9-4E6C-C189C9D84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first model examined only 6 factors. Further consideration could be taken for other variables included in the dataset such as:</a:t>
            </a:r>
          </a:p>
          <a:p>
            <a:pPr lvl="1"/>
            <a:r>
              <a:rPr lang="en-US" dirty="0"/>
              <a:t>Childcare/support costs</a:t>
            </a:r>
          </a:p>
          <a:p>
            <a:pPr lvl="1"/>
            <a:r>
              <a:rPr lang="en-US" dirty="0"/>
              <a:t>Transportation access</a:t>
            </a:r>
          </a:p>
          <a:p>
            <a:pPr lvl="1"/>
            <a:r>
              <a:rPr lang="en-US" dirty="0"/>
              <a:t>Employment status</a:t>
            </a:r>
          </a:p>
          <a:p>
            <a:r>
              <a:rPr lang="en-US" dirty="0"/>
              <a:t>Evaluating different parameters for machine learning models</a:t>
            </a:r>
          </a:p>
          <a:p>
            <a:r>
              <a:rPr lang="en-US" dirty="0"/>
              <a:t>Evaluating additional sources of information available about SNAP or other similar programs within the United States</a:t>
            </a:r>
          </a:p>
          <a:p>
            <a:r>
              <a:rPr lang="en-US" dirty="0"/>
              <a:t>Adapting the model against bias</a:t>
            </a:r>
          </a:p>
        </p:txBody>
      </p:sp>
    </p:spTree>
    <p:extLst>
      <p:ext uri="{BB962C8B-B14F-4D97-AF65-F5344CB8AC3E}">
        <p14:creationId xmlns:p14="http://schemas.microsoft.com/office/powerpoint/2010/main" val="2474250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486E1-1197-B663-B592-F48AB06F4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DF2FA-8A44-3AB9-4E6C-C189C9D84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are happy to take your questions about our project</a:t>
            </a:r>
          </a:p>
        </p:txBody>
      </p:sp>
    </p:spTree>
    <p:extLst>
      <p:ext uri="{BB962C8B-B14F-4D97-AF65-F5344CB8AC3E}">
        <p14:creationId xmlns:p14="http://schemas.microsoft.com/office/powerpoint/2010/main" val="4070669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07AEB-912F-5D9A-E29F-524D2F8CD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F66D5-2B5B-3A81-64EB-541997978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What is the SNAP Program?</a:t>
            </a:r>
          </a:p>
          <a:p>
            <a:pPr lvl="1"/>
            <a:r>
              <a:rPr lang="en-US" dirty="0"/>
              <a:t>Simplified Nutritional Assistance Program</a:t>
            </a:r>
          </a:p>
          <a:p>
            <a:pPr lvl="1"/>
            <a:r>
              <a:rPr lang="en-US" dirty="0"/>
              <a:t>SNAP provides food benefits to low-income families to supplement their grocery budget so they can afford the nutritious food essential to health and well-being</a:t>
            </a:r>
          </a:p>
          <a:p>
            <a:pPr lvl="1"/>
            <a:r>
              <a:rPr lang="en-US" dirty="0"/>
              <a:t>Today, </a:t>
            </a:r>
            <a:r>
              <a:rPr lang="en-US" b="1" dirty="0"/>
              <a:t>41.2 million people</a:t>
            </a:r>
            <a:r>
              <a:rPr lang="en-US" dirty="0"/>
              <a:t>, or </a:t>
            </a:r>
            <a:r>
              <a:rPr lang="en-US" b="1" dirty="0"/>
              <a:t>22.2 million households </a:t>
            </a:r>
            <a:r>
              <a:rPr lang="en-US" dirty="0"/>
              <a:t>use the SNAP program</a:t>
            </a:r>
          </a:p>
          <a:p>
            <a:r>
              <a:rPr lang="en-US" b="1" dirty="0">
                <a:solidFill>
                  <a:schemeClr val="tx2"/>
                </a:solidFill>
              </a:rPr>
              <a:t>Enrollment</a:t>
            </a:r>
          </a:p>
          <a:p>
            <a:pPr lvl="1"/>
            <a:r>
              <a:rPr lang="en-US" dirty="0"/>
              <a:t>SNAP enrollment spiked after the 2008 recession and spiked again in 2020, with 13% of all households in the US in the program</a:t>
            </a:r>
          </a:p>
          <a:p>
            <a:pPr lvl="1"/>
            <a:r>
              <a:rPr lang="en-US" dirty="0"/>
              <a:t>Eligibility requirements vary by state but include:</a:t>
            </a:r>
          </a:p>
          <a:p>
            <a:pPr lvl="2"/>
            <a:r>
              <a:rPr lang="en-US" dirty="0"/>
              <a:t>Gross monthly income — must be 130% below the poverty line</a:t>
            </a:r>
          </a:p>
          <a:p>
            <a:pPr lvl="2"/>
            <a:r>
              <a:rPr lang="en-US" dirty="0"/>
              <a:t>Net income, or household income</a:t>
            </a:r>
          </a:p>
          <a:p>
            <a:pPr lvl="2"/>
            <a:r>
              <a:rPr lang="en-US" dirty="0"/>
              <a:t>Assets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655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AD974-A2F4-67F2-2A4F-87BE8482B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FDBFC-5F8E-F593-003D-26F723DFD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We are looking at demographic information to determine if a household is on SNAP or not.</a:t>
            </a:r>
          </a:p>
          <a:p>
            <a:r>
              <a:rPr lang="en-US" dirty="0"/>
              <a:t>Using this model, we could:</a:t>
            </a:r>
          </a:p>
          <a:p>
            <a:pPr lvl="1"/>
            <a:r>
              <a:rPr lang="en-US" dirty="0"/>
              <a:t>Predict which households are at risk of needing SNAP</a:t>
            </a:r>
          </a:p>
          <a:p>
            <a:pPr lvl="1"/>
            <a:r>
              <a:rPr lang="en-US" dirty="0"/>
              <a:t>Predict how much of the population is on SNAP</a:t>
            </a:r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Individuals who regularly receive income support are more likely to suffer long-term economic disadvantages</a:t>
            </a:r>
          </a:p>
          <a:p>
            <a:pPr lvl="1"/>
            <a:r>
              <a:rPr lang="en-US" dirty="0"/>
              <a:t>It is a time-consuming process for case workers to determine if households are eligible for the program</a:t>
            </a:r>
          </a:p>
          <a:p>
            <a:pPr lvl="1"/>
            <a:r>
              <a:rPr lang="en-US" dirty="0"/>
              <a:t>If we can identify individuals or households who are most likely be long-term recipients, we would be more able to understand their needs and enact policy that would benefit them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851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232115A-05DB-407A-BF5C-AAA7E2EA83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3871065"/>
              </p:ext>
            </p:extLst>
          </p:nvPr>
        </p:nvGraphicFramePr>
        <p:xfrm>
          <a:off x="630937" y="377552"/>
          <a:ext cx="11219688" cy="2033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2" name="Title 21">
            <a:extLst>
              <a:ext uri="{FF2B5EF4-FFF2-40B4-BE49-F238E27FC236}">
                <a16:creationId xmlns:a16="http://schemas.microsoft.com/office/drawing/2014/main" id="{E10A30F7-B9D5-45EE-BBD5-5755ABE59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593830" cy="4601183"/>
          </a:xfrm>
        </p:spPr>
        <p:txBody>
          <a:bodyPr>
            <a:normAutofit/>
          </a:bodyPr>
          <a:lstStyle/>
          <a:p>
            <a:r>
              <a:rPr lang="en-US" sz="3600" dirty="0"/>
              <a:t>Order of Operations &amp; Outputs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64DFE5C-8129-B24B-D6AC-7BD33C7860F7}"/>
              </a:ext>
            </a:extLst>
          </p:cNvPr>
          <p:cNvGrpSpPr/>
          <p:nvPr/>
        </p:nvGrpSpPr>
        <p:grpSpPr>
          <a:xfrm>
            <a:off x="3974694" y="3147776"/>
            <a:ext cx="1595207" cy="1047451"/>
            <a:chOff x="3974694" y="3147776"/>
            <a:chExt cx="1595207" cy="1047451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4EDE957-99DA-00C7-76D2-FD8E864E30AD}"/>
                </a:ext>
              </a:extLst>
            </p:cNvPr>
            <p:cNvSpPr/>
            <p:nvPr/>
          </p:nvSpPr>
          <p:spPr>
            <a:xfrm>
              <a:off x="3974694" y="3147776"/>
              <a:ext cx="1595207" cy="503653"/>
            </a:xfrm>
            <a:custGeom>
              <a:avLst/>
              <a:gdLst>
                <a:gd name="connsiteX0" fmla="*/ 0 w 1595207"/>
                <a:gd name="connsiteY0" fmla="*/ 0 h 503653"/>
                <a:gd name="connsiteX1" fmla="*/ 1595207 w 1595207"/>
                <a:gd name="connsiteY1" fmla="*/ 0 h 503653"/>
                <a:gd name="connsiteX2" fmla="*/ 1595207 w 1595207"/>
                <a:gd name="connsiteY2" fmla="*/ 503653 h 503653"/>
                <a:gd name="connsiteX3" fmla="*/ 0 w 1595207"/>
                <a:gd name="connsiteY3" fmla="*/ 503653 h 503653"/>
                <a:gd name="connsiteX4" fmla="*/ 0 w 1595207"/>
                <a:gd name="connsiteY4" fmla="*/ 0 h 5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5207" h="503653">
                  <a:moveTo>
                    <a:pt x="0" y="0"/>
                  </a:moveTo>
                  <a:lnTo>
                    <a:pt x="1595207" y="0"/>
                  </a:lnTo>
                  <a:lnTo>
                    <a:pt x="1595207" y="503653"/>
                  </a:lnTo>
                  <a:lnTo>
                    <a:pt x="0" y="503653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0800" tIns="50800" rIns="50800" bIns="508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SQL database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9F34AFA-CCBE-327D-6C5D-324E8CE73325}"/>
                </a:ext>
              </a:extLst>
            </p:cNvPr>
            <p:cNvSpPr/>
            <p:nvPr/>
          </p:nvSpPr>
          <p:spPr>
            <a:xfrm>
              <a:off x="4275258" y="3691574"/>
              <a:ext cx="990000" cy="503653"/>
            </a:xfrm>
            <a:custGeom>
              <a:avLst/>
              <a:gdLst>
                <a:gd name="connsiteX0" fmla="*/ 0 w 990000"/>
                <a:gd name="connsiteY0" fmla="*/ 0 h 503653"/>
                <a:gd name="connsiteX1" fmla="*/ 990000 w 990000"/>
                <a:gd name="connsiteY1" fmla="*/ 0 h 503653"/>
                <a:gd name="connsiteX2" fmla="*/ 990000 w 990000"/>
                <a:gd name="connsiteY2" fmla="*/ 503653 h 503653"/>
                <a:gd name="connsiteX3" fmla="*/ 0 w 990000"/>
                <a:gd name="connsiteY3" fmla="*/ 503653 h 503653"/>
                <a:gd name="connsiteX4" fmla="*/ 0 w 990000"/>
                <a:gd name="connsiteY4" fmla="*/ 0 h 5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0000" h="503653">
                  <a:moveTo>
                    <a:pt x="0" y="0"/>
                  </a:moveTo>
                  <a:lnTo>
                    <a:pt x="990000" y="0"/>
                  </a:lnTo>
                  <a:lnTo>
                    <a:pt x="990000" y="503653"/>
                  </a:lnTo>
                  <a:lnTo>
                    <a:pt x="0" y="503653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0800" tIns="50800" rIns="50800" bIns="508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.CSV file</a:t>
              </a:r>
            </a:p>
          </p:txBody>
        </p:sp>
      </p:grp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52E2A992-DD5C-EEBD-D0F8-3D7FAC4843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5003782"/>
              </p:ext>
            </p:extLst>
          </p:nvPr>
        </p:nvGraphicFramePr>
        <p:xfrm>
          <a:off x="6152177" y="3129168"/>
          <a:ext cx="3236128" cy="2690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72D114A6-5D44-09AA-E4D5-B98833CEDE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3158116"/>
              </p:ext>
            </p:extLst>
          </p:nvPr>
        </p:nvGraphicFramePr>
        <p:xfrm>
          <a:off x="9437119" y="3147776"/>
          <a:ext cx="2753684" cy="216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pSp>
        <p:nvGrpSpPr>
          <p:cNvPr id="17" name="Diagram group">
            <a:extLst>
              <a:ext uri="{FF2B5EF4-FFF2-40B4-BE49-F238E27FC236}">
                <a16:creationId xmlns:a16="http://schemas.microsoft.com/office/drawing/2014/main" id="{5FF37895-304A-7BC8-9DA3-17A8F1F1FC92}"/>
              </a:ext>
            </a:extLst>
          </p:cNvPr>
          <p:cNvGrpSpPr/>
          <p:nvPr/>
        </p:nvGrpSpPr>
        <p:grpSpPr>
          <a:xfrm rot="5400000">
            <a:off x="10509777" y="2421149"/>
            <a:ext cx="644944" cy="531559"/>
            <a:chOff x="1972991" y="1759082"/>
            <a:chExt cx="379460" cy="443896"/>
          </a:xfrm>
          <a:scene3d>
            <a:camera prst="perspectiveRelaxedModerately" zoom="92000"/>
            <a:lightRig rig="balanced" dir="t">
              <a:rot lat="0" lon="0" rev="12700000"/>
            </a:lightRig>
          </a:scene3d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DAD0BD0-97D6-67CE-FE3F-51B42BCAD8B0}"/>
                </a:ext>
              </a:extLst>
            </p:cNvPr>
            <p:cNvGrpSpPr/>
            <p:nvPr/>
          </p:nvGrpSpPr>
          <p:grpSpPr>
            <a:xfrm>
              <a:off x="1972991" y="1759082"/>
              <a:ext cx="379460" cy="443896"/>
              <a:chOff x="1972991" y="1759082"/>
              <a:chExt cx="379460" cy="443896"/>
            </a:xfrm>
          </p:grpSpPr>
          <p:sp>
            <p:nvSpPr>
              <p:cNvPr id="19" name="Arrow: Right 18">
                <a:extLst>
                  <a:ext uri="{FF2B5EF4-FFF2-40B4-BE49-F238E27FC236}">
                    <a16:creationId xmlns:a16="http://schemas.microsoft.com/office/drawing/2014/main" id="{BF1EFABA-8650-32B2-2818-998AFE602788}"/>
                  </a:ext>
                </a:extLst>
              </p:cNvPr>
              <p:cNvSpPr/>
              <p:nvPr/>
            </p:nvSpPr>
            <p:spPr>
              <a:xfrm>
                <a:off x="1972991" y="1759082"/>
                <a:ext cx="379460" cy="443896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p3d z="-25400" prstMaterial="plastic">
                <a:bevelT w="25400" h="25400"/>
                <a:bevelB w="25400" h="25400"/>
              </a:sp3d>
            </p:spPr>
            <p:style>
              <a:ln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Arrow: Right 4">
                <a:extLst>
                  <a:ext uri="{FF2B5EF4-FFF2-40B4-BE49-F238E27FC236}">
                    <a16:creationId xmlns:a16="http://schemas.microsoft.com/office/drawing/2014/main" id="{93DFEED0-D3E2-07E2-AE62-61E760171E89}"/>
                  </a:ext>
                </a:extLst>
              </p:cNvPr>
              <p:cNvSpPr txBox="1"/>
              <p:nvPr/>
            </p:nvSpPr>
            <p:spPr>
              <a:xfrm>
                <a:off x="1972991" y="1847861"/>
                <a:ext cx="265622" cy="266338"/>
              </a:xfrm>
              <a:prstGeom prst="rect">
                <a:avLst/>
              </a:prstGeom>
              <a:sp3d z="-25400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1400" kern="1200"/>
              </a:p>
            </p:txBody>
          </p:sp>
        </p:grpSp>
      </p:grpSp>
      <p:grpSp>
        <p:nvGrpSpPr>
          <p:cNvPr id="2" name="Diagram group">
            <a:extLst>
              <a:ext uri="{FF2B5EF4-FFF2-40B4-BE49-F238E27FC236}">
                <a16:creationId xmlns:a16="http://schemas.microsoft.com/office/drawing/2014/main" id="{857AFF3B-2D87-865D-BAE8-58A667012138}"/>
              </a:ext>
            </a:extLst>
          </p:cNvPr>
          <p:cNvGrpSpPr/>
          <p:nvPr/>
        </p:nvGrpSpPr>
        <p:grpSpPr>
          <a:xfrm rot="5400000">
            <a:off x="7473523" y="2373509"/>
            <a:ext cx="644944" cy="531559"/>
            <a:chOff x="1972991" y="1759082"/>
            <a:chExt cx="379460" cy="443896"/>
          </a:xfrm>
          <a:scene3d>
            <a:camera prst="perspectiveRelaxedModerately" zoom="92000"/>
            <a:lightRig rig="balanced" dir="t">
              <a:rot lat="0" lon="0" rev="12700000"/>
            </a:lightRig>
          </a:scene3d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765B0AB-722F-6F95-AFE6-36ED2E378029}"/>
                </a:ext>
              </a:extLst>
            </p:cNvPr>
            <p:cNvGrpSpPr/>
            <p:nvPr/>
          </p:nvGrpSpPr>
          <p:grpSpPr>
            <a:xfrm>
              <a:off x="1972991" y="1759082"/>
              <a:ext cx="379460" cy="443896"/>
              <a:chOff x="1972991" y="1759082"/>
              <a:chExt cx="379460" cy="443896"/>
            </a:xfrm>
          </p:grpSpPr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BFAB198F-96C4-A76F-2692-D879825CB410}"/>
                  </a:ext>
                </a:extLst>
              </p:cNvPr>
              <p:cNvSpPr/>
              <p:nvPr/>
            </p:nvSpPr>
            <p:spPr>
              <a:xfrm>
                <a:off x="1972991" y="1759082"/>
                <a:ext cx="379460" cy="443896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p3d z="-25400" prstMaterial="plastic">
                <a:bevelT w="25400" h="25400"/>
                <a:bevelB w="25400" h="25400"/>
              </a:sp3d>
            </p:spPr>
            <p:style>
              <a:ln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Arrow: Right 4">
                <a:extLst>
                  <a:ext uri="{FF2B5EF4-FFF2-40B4-BE49-F238E27FC236}">
                    <a16:creationId xmlns:a16="http://schemas.microsoft.com/office/drawing/2014/main" id="{2D90651F-EF24-6D85-0FDE-D97072EC68E1}"/>
                  </a:ext>
                </a:extLst>
              </p:cNvPr>
              <p:cNvSpPr txBox="1"/>
              <p:nvPr/>
            </p:nvSpPr>
            <p:spPr>
              <a:xfrm>
                <a:off x="1972991" y="1847861"/>
                <a:ext cx="265622" cy="266338"/>
              </a:xfrm>
              <a:prstGeom prst="rect">
                <a:avLst/>
              </a:prstGeom>
              <a:sp3d z="-25400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1400" kern="1200"/>
              </a:p>
            </p:txBody>
          </p:sp>
        </p:grpSp>
      </p:grpSp>
      <p:grpSp>
        <p:nvGrpSpPr>
          <p:cNvPr id="23" name="Diagram group">
            <a:extLst>
              <a:ext uri="{FF2B5EF4-FFF2-40B4-BE49-F238E27FC236}">
                <a16:creationId xmlns:a16="http://schemas.microsoft.com/office/drawing/2014/main" id="{FD9EB52B-04DC-58AA-CE48-48888BB7F22A}"/>
              </a:ext>
            </a:extLst>
          </p:cNvPr>
          <p:cNvGrpSpPr/>
          <p:nvPr/>
        </p:nvGrpSpPr>
        <p:grpSpPr>
          <a:xfrm rot="5400000">
            <a:off x="4447786" y="2406424"/>
            <a:ext cx="644944" cy="531559"/>
            <a:chOff x="1972991" y="1759082"/>
            <a:chExt cx="379460" cy="443896"/>
          </a:xfrm>
          <a:scene3d>
            <a:camera prst="perspectiveRelaxedModerately" zoom="92000"/>
            <a:lightRig rig="balanced" dir="t">
              <a:rot lat="0" lon="0" rev="12700000"/>
            </a:lightRig>
          </a:scene3d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CA68E7E-052D-29B3-33A4-F00506D4F22C}"/>
                </a:ext>
              </a:extLst>
            </p:cNvPr>
            <p:cNvGrpSpPr/>
            <p:nvPr/>
          </p:nvGrpSpPr>
          <p:grpSpPr>
            <a:xfrm>
              <a:off x="1972991" y="1759082"/>
              <a:ext cx="379460" cy="443896"/>
              <a:chOff x="1972991" y="1759082"/>
              <a:chExt cx="379460" cy="443896"/>
            </a:xfrm>
          </p:grpSpPr>
          <p:sp>
            <p:nvSpPr>
              <p:cNvPr id="25" name="Arrow: Right 24">
                <a:extLst>
                  <a:ext uri="{FF2B5EF4-FFF2-40B4-BE49-F238E27FC236}">
                    <a16:creationId xmlns:a16="http://schemas.microsoft.com/office/drawing/2014/main" id="{D97EB203-7102-AD44-1847-EE277C9BA7A8}"/>
                  </a:ext>
                </a:extLst>
              </p:cNvPr>
              <p:cNvSpPr/>
              <p:nvPr/>
            </p:nvSpPr>
            <p:spPr>
              <a:xfrm>
                <a:off x="1972991" y="1759082"/>
                <a:ext cx="379460" cy="443896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p3d z="-25400" prstMaterial="plastic">
                <a:bevelT w="25400" h="25400"/>
                <a:bevelB w="25400" h="25400"/>
              </a:sp3d>
            </p:spPr>
            <p:style>
              <a:ln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Arrow: Right 4">
                <a:extLst>
                  <a:ext uri="{FF2B5EF4-FFF2-40B4-BE49-F238E27FC236}">
                    <a16:creationId xmlns:a16="http://schemas.microsoft.com/office/drawing/2014/main" id="{25EC14DB-7463-FD47-96F3-79AB4218A950}"/>
                  </a:ext>
                </a:extLst>
              </p:cNvPr>
              <p:cNvSpPr txBox="1"/>
              <p:nvPr/>
            </p:nvSpPr>
            <p:spPr>
              <a:xfrm>
                <a:off x="1972991" y="1847861"/>
                <a:ext cx="265622" cy="266338"/>
              </a:xfrm>
              <a:prstGeom prst="rect">
                <a:avLst/>
              </a:prstGeom>
              <a:sp3d z="-25400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1400" kern="12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1923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09912-0DF5-A470-635B-F0DCCBA8A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HISTOGRAMS OF CONTINUOUS VARIABLES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12479-E515-C573-A6D6-97055C3B4A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1792" y="2296538"/>
            <a:ext cx="4050792" cy="327672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Income:</a:t>
            </a:r>
            <a:r>
              <a:rPr lang="en-US" sz="1800" dirty="0"/>
              <a:t> Right-skewed, most households in lower income brackets.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Housing Costs:</a:t>
            </a:r>
            <a:r>
              <a:rPr lang="en-US" sz="1800" dirty="0"/>
              <a:t> Broad range; spikes at higher costs.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Medical Expenses:</a:t>
            </a:r>
            <a:r>
              <a:rPr lang="en-US" sz="1800" dirty="0"/>
              <a:t> Predominantly low, with some high outliers.</a:t>
            </a:r>
          </a:p>
          <a:p>
            <a:r>
              <a:rPr lang="en-US" sz="1800" b="1" dirty="0"/>
              <a:t>Insight:</a:t>
            </a:r>
            <a:r>
              <a:rPr lang="en-US" sz="1800" dirty="0"/>
              <a:t> Highlights financial strain indicators and potential SNAP participation.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B67B38-9D05-7567-4783-53984FCB16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736" y="1825623"/>
            <a:ext cx="6562344" cy="4218559"/>
          </a:xfrm>
        </p:spPr>
      </p:pic>
    </p:spTree>
    <p:extLst>
      <p:ext uri="{BB962C8B-B14F-4D97-AF65-F5344CB8AC3E}">
        <p14:creationId xmlns:p14="http://schemas.microsoft.com/office/powerpoint/2010/main" val="2745943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09912-0DF5-A470-635B-F0DCCBA8A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CORRELATION HEATMAP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12479-E515-C573-A6D6-97055C3B4A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51495"/>
            <a:ext cx="3630168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Income &amp; SNAP:</a:t>
            </a:r>
            <a:r>
              <a:rPr lang="en-US" sz="1800" dirty="0"/>
              <a:t> Moderate negative correlation; lower income increases SNAP likelihood.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Housing Costs &amp; SNAP:</a:t>
            </a:r>
            <a:r>
              <a:rPr lang="en-US" sz="1800" dirty="0"/>
              <a:t> Positive correlation; higher costs increase SNAP likelihood.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Household Size &amp; SNAP:</a:t>
            </a:r>
            <a:r>
              <a:rPr lang="en-US" sz="1800" dirty="0"/>
              <a:t> Positive correlation; larger households more likely to participate.</a:t>
            </a:r>
          </a:p>
          <a:p>
            <a:r>
              <a:rPr lang="en-US" sz="1800" b="1" dirty="0"/>
              <a:t>Insight:</a:t>
            </a:r>
            <a:r>
              <a:rPr lang="en-US" sz="1800" dirty="0"/>
              <a:t> Identifies key predictors and variable interactions for SNAP participation.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39C0056-08A5-5B1B-4647-D2F5FB1327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1690688"/>
            <a:ext cx="6864096" cy="4272952"/>
          </a:xfrm>
        </p:spPr>
      </p:pic>
    </p:spTree>
    <p:extLst>
      <p:ext uri="{BB962C8B-B14F-4D97-AF65-F5344CB8AC3E}">
        <p14:creationId xmlns:p14="http://schemas.microsoft.com/office/powerpoint/2010/main" val="2754848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09912-0DF5-A470-635B-F0DCCBA8A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BOXPLOT: Household Income vs. SNAP Participation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12479-E515-C573-A6D6-97055C3B4A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6928" y="2314861"/>
            <a:ext cx="3986784" cy="310299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SNAP Participants:</a:t>
            </a:r>
            <a:r>
              <a:rPr lang="en-US" sz="1800" dirty="0"/>
              <a:t> Lower income, more compressed range.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Non-Participants:</a:t>
            </a:r>
            <a:r>
              <a:rPr lang="en-US" sz="1800" dirty="0"/>
              <a:t> Wider income range, higher medians.</a:t>
            </a:r>
          </a:p>
          <a:p>
            <a:r>
              <a:rPr lang="en-US" sz="1800" b="1" dirty="0"/>
              <a:t>Insight:</a:t>
            </a:r>
            <a:r>
              <a:rPr lang="en-US" sz="1800" dirty="0"/>
              <a:t> Highlights income differences between groups, supporting income as a key predictor for SNAP participation.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D1E295A-0CDC-8158-1536-91A0DD317B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040" y="1690688"/>
            <a:ext cx="6804807" cy="4351338"/>
          </a:xfrm>
        </p:spPr>
      </p:pic>
    </p:spTree>
    <p:extLst>
      <p:ext uri="{BB962C8B-B14F-4D97-AF65-F5344CB8AC3E}">
        <p14:creationId xmlns:p14="http://schemas.microsoft.com/office/powerpoint/2010/main" val="3940121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09912-0DF5-A470-635B-F0DCCBA8A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PAIR PLOT: Key Continuous Variables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12479-E515-C573-A6D6-97055C3B4A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6072" y="2037524"/>
            <a:ext cx="3831336" cy="278295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Trends:</a:t>
            </a:r>
            <a:r>
              <a:rPr lang="en-US" sz="1800" dirty="0"/>
              <a:t> Lower income and larger household sizes link to higher SNAP participation.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Distribution Patterns:</a:t>
            </a:r>
            <a:r>
              <a:rPr lang="en-US" sz="1800" dirty="0"/>
              <a:t> Clear groupings between participants and non-participants.</a:t>
            </a:r>
          </a:p>
          <a:p>
            <a:r>
              <a:rPr lang="en-US" sz="1800" b="1" dirty="0"/>
              <a:t>Insight:</a:t>
            </a:r>
            <a:r>
              <a:rPr lang="en-US" sz="1800" dirty="0"/>
              <a:t> Visualizes correlations and helps identify predictors for modeling.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DAC3B8E-5822-4BD7-C115-730090197C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736" y="1507775"/>
            <a:ext cx="6989128" cy="4351338"/>
          </a:xfrm>
        </p:spPr>
      </p:pic>
    </p:spTree>
    <p:extLst>
      <p:ext uri="{BB962C8B-B14F-4D97-AF65-F5344CB8AC3E}">
        <p14:creationId xmlns:p14="http://schemas.microsoft.com/office/powerpoint/2010/main" val="1462294228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2372</TotalTime>
  <Words>1452</Words>
  <Application>Microsoft Office PowerPoint</Application>
  <PresentationFormat>Widescreen</PresentationFormat>
  <Paragraphs>250</Paragraphs>
  <Slides>27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Aptos</vt:lpstr>
      <vt:lpstr>Aptos Display</vt:lpstr>
      <vt:lpstr>Arial</vt:lpstr>
      <vt:lpstr>Calibri</vt:lpstr>
      <vt:lpstr>Corbel</vt:lpstr>
      <vt:lpstr>system-ui</vt:lpstr>
      <vt:lpstr>Depth</vt:lpstr>
      <vt:lpstr>PowerPoint Presentation</vt:lpstr>
      <vt:lpstr>Slide 10</vt:lpstr>
      <vt:lpstr>Background</vt:lpstr>
      <vt:lpstr>Our Project</vt:lpstr>
      <vt:lpstr>Order of Operations &amp; Outputs</vt:lpstr>
      <vt:lpstr>HISTOGRAMS OF CONTINUOUS VARIABLES</vt:lpstr>
      <vt:lpstr>CORRELATION HEATMAP</vt:lpstr>
      <vt:lpstr>BOXPLOT: Household Income vs. SNAP Participation</vt:lpstr>
      <vt:lpstr>PAIR PLOT: Key Continuous Variables</vt:lpstr>
      <vt:lpstr>PowerPoint Presentation</vt:lpstr>
      <vt:lpstr>PowerPoint Presentation</vt:lpstr>
      <vt:lpstr>Logistic Regression</vt:lpstr>
      <vt:lpstr>Logistic Regression</vt:lpstr>
      <vt:lpstr>Logistic Regression</vt:lpstr>
      <vt:lpstr>Logistic Regression</vt:lpstr>
      <vt:lpstr>Random Forest</vt:lpstr>
      <vt:lpstr>Random Forest</vt:lpstr>
      <vt:lpstr>Neural Network</vt:lpstr>
      <vt:lpstr>Neural Network</vt:lpstr>
      <vt:lpstr>Neural Network</vt:lpstr>
      <vt:lpstr>PowerPoint Presentation</vt:lpstr>
      <vt:lpstr>Bar and line charts to visualize Count of household, avg. of Snap distance and avg. of income vs household size </vt:lpstr>
      <vt:lpstr>Scatter plot of the distribution of FAFH Paid and FAH Paid  </vt:lpstr>
      <vt:lpstr>Gantt charts to visualize Avg. Income vs. Expenses </vt:lpstr>
      <vt:lpstr>Gantt charts to visualize Avg. Income vs. Expenses </vt:lpstr>
      <vt:lpstr>Next Steps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Richard Roop</dc:creator>
  <cp:lastModifiedBy>Shareen Rahmathulla</cp:lastModifiedBy>
  <cp:revision>39</cp:revision>
  <dcterms:created xsi:type="dcterms:W3CDTF">2024-09-13T16:11:45Z</dcterms:created>
  <dcterms:modified xsi:type="dcterms:W3CDTF">2024-09-18T18:16:19Z</dcterms:modified>
</cp:coreProperties>
</file>